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97" r:id="rId12"/>
    <p:sldId id="271" r:id="rId13"/>
    <p:sldId id="269" r:id="rId14"/>
    <p:sldId id="273" r:id="rId15"/>
    <p:sldId id="276" r:id="rId16"/>
    <p:sldId id="275" r:id="rId17"/>
    <p:sldId id="281" r:id="rId18"/>
    <p:sldId id="270" r:id="rId19"/>
    <p:sldId id="272" r:id="rId20"/>
    <p:sldId id="274" r:id="rId21"/>
    <p:sldId id="282" r:id="rId22"/>
    <p:sldId id="278" r:id="rId23"/>
    <p:sldId id="280" r:id="rId24"/>
    <p:sldId id="283" r:id="rId25"/>
    <p:sldId id="279" r:id="rId26"/>
    <p:sldId id="295" r:id="rId27"/>
    <p:sldId id="296" r:id="rId28"/>
    <p:sldId id="290" r:id="rId29"/>
    <p:sldId id="291" r:id="rId30"/>
    <p:sldId id="292" r:id="rId31"/>
    <p:sldId id="293" r:id="rId32"/>
    <p:sldId id="294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7BAEBE8-033E-A245-AE18-7D7CA87ACDB5}" type="datetimeFigureOut">
              <a:rPr lang="en-US" smtClean="0"/>
              <a:t>1/2/17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3476CE-6289-A244-BAD9-6EE6F2F761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EBE8-033E-A245-AE18-7D7CA87ACDB5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76CE-6289-A244-BAD9-6EE6F2F76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7BAEBE8-033E-A245-AE18-7D7CA87ACDB5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43476CE-6289-A244-BAD9-6EE6F2F761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EBE8-033E-A245-AE18-7D7CA87ACDB5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3476CE-6289-A244-BAD9-6EE6F2F761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EBE8-033E-A245-AE18-7D7CA87ACDB5}" type="datetimeFigureOut">
              <a:rPr lang="en-US" smtClean="0"/>
              <a:t>1/2/17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43476CE-6289-A244-BAD9-6EE6F2F761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7BAEBE8-033E-A245-AE18-7D7CA87ACDB5}" type="datetimeFigureOut">
              <a:rPr lang="en-US" smtClean="0"/>
              <a:t>1/2/17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43476CE-6289-A244-BAD9-6EE6F2F761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7BAEBE8-033E-A245-AE18-7D7CA87ACDB5}" type="datetimeFigureOut">
              <a:rPr lang="en-US" smtClean="0"/>
              <a:t>1/2/17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43476CE-6289-A244-BAD9-6EE6F2F761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EBE8-033E-A245-AE18-7D7CA87ACDB5}" type="datetimeFigureOut">
              <a:rPr lang="en-US" smtClean="0"/>
              <a:t>1/2/17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3476CE-6289-A244-BAD9-6EE6F2F76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EBE8-033E-A245-AE18-7D7CA87ACDB5}" type="datetimeFigureOut">
              <a:rPr lang="en-US" smtClean="0"/>
              <a:t>1/2/17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3476CE-6289-A244-BAD9-6EE6F2F76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EBE8-033E-A245-AE18-7D7CA87ACDB5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3476CE-6289-A244-BAD9-6EE6F2F761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7BAEBE8-033E-A245-AE18-7D7CA87ACDB5}" type="datetimeFigureOut">
              <a:rPr lang="en-US" smtClean="0"/>
              <a:t>1/2/17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43476CE-6289-A244-BAD9-6EE6F2F761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BAEBE8-033E-A245-AE18-7D7CA87ACDB5}" type="datetimeFigureOut">
              <a:rPr lang="en-US" smtClean="0"/>
              <a:t>1/2/17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3476CE-6289-A244-BAD9-6EE6F2F761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500" y="1820340"/>
            <a:ext cx="8521700" cy="3069167"/>
          </a:xfrm>
        </p:spPr>
        <p:txBody>
          <a:bodyPr>
            <a:noAutofit/>
          </a:bodyPr>
          <a:lstStyle/>
          <a:p>
            <a:pPr algn="ctr"/>
            <a:r>
              <a:rPr lang="en-US" sz="9000" dirty="0" smtClean="0"/>
              <a:t>How much will it take to break you?</a:t>
            </a:r>
            <a:endParaRPr lang="en-US" sz="9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Bwahahaha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215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Now real life hits</a:t>
            </a:r>
            <a:r>
              <a:rPr lang="is-I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4686" y="1638687"/>
            <a:ext cx="8874634" cy="5077389"/>
          </a:xfrm>
        </p:spPr>
        <p:txBody>
          <a:bodyPr>
            <a:noAutofit/>
          </a:bodyPr>
          <a:lstStyle/>
          <a:p>
            <a:r>
              <a:rPr lang="en-US" sz="3100" b="1" dirty="0" smtClean="0"/>
              <a:t>Uninsured driver hits your car</a:t>
            </a:r>
          </a:p>
          <a:p>
            <a:pPr lvl="1"/>
            <a:r>
              <a:rPr lang="en-US" sz="3100" dirty="0" smtClean="0"/>
              <a:t>The accident is 100% their fault</a:t>
            </a:r>
          </a:p>
          <a:p>
            <a:pPr lvl="1"/>
            <a:r>
              <a:rPr lang="en-US" sz="3100" dirty="0" smtClean="0"/>
              <a:t>That would normally mean they and their insurance pay 100% of the damages, but</a:t>
            </a:r>
            <a:r>
              <a:rPr lang="is-IS" sz="3100" dirty="0" smtClean="0"/>
              <a:t>…</a:t>
            </a:r>
            <a:endParaRPr lang="is-IS" sz="3100" dirty="0"/>
          </a:p>
          <a:p>
            <a:pPr lvl="1"/>
            <a:r>
              <a:rPr lang="en-US" sz="3100" dirty="0" smtClean="0"/>
              <a:t>You can sue the other driver, but they have no $$$</a:t>
            </a:r>
          </a:p>
          <a:p>
            <a:pPr lvl="1"/>
            <a:endParaRPr lang="en-US" sz="3100" dirty="0"/>
          </a:p>
          <a:p>
            <a:pPr lvl="1"/>
            <a:r>
              <a:rPr lang="en-US" sz="3100" dirty="0" smtClean="0"/>
              <a:t>Total: $700 for deductible</a:t>
            </a:r>
            <a:r>
              <a:rPr lang="en-US" sz="3100" dirty="0"/>
              <a:t> </a:t>
            </a:r>
            <a:r>
              <a:rPr lang="en-US" sz="3100" dirty="0" smtClean="0"/>
              <a:t>+ $180 for a rental car</a:t>
            </a:r>
          </a:p>
          <a:p>
            <a:pPr lvl="1"/>
            <a:r>
              <a:rPr lang="en-US" sz="3100" dirty="0" smtClean="0"/>
              <a:t>Plus: $500 for 5 chiropractor visits</a:t>
            </a:r>
          </a:p>
          <a:p>
            <a:pPr lvl="1"/>
            <a:endParaRPr lang="en-US" sz="3100" dirty="0" smtClean="0"/>
          </a:p>
          <a:p>
            <a:pPr lvl="1"/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14653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Now real life hits</a:t>
            </a:r>
            <a:r>
              <a:rPr lang="is-I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4686" y="1638687"/>
            <a:ext cx="8874634" cy="5077389"/>
          </a:xfrm>
        </p:spPr>
        <p:txBody>
          <a:bodyPr>
            <a:noAutofit/>
          </a:bodyPr>
          <a:lstStyle/>
          <a:p>
            <a:r>
              <a:rPr lang="en-US" sz="3100" b="1" dirty="0" smtClean="0"/>
              <a:t>Uninsured driver hits you as you ride your bike</a:t>
            </a:r>
          </a:p>
          <a:p>
            <a:pPr lvl="1"/>
            <a:r>
              <a:rPr lang="en-US" sz="3100" dirty="0" smtClean="0"/>
              <a:t>The accident is 100% their fault</a:t>
            </a:r>
          </a:p>
          <a:p>
            <a:pPr lvl="1"/>
            <a:r>
              <a:rPr lang="en-US" sz="3100" dirty="0" smtClean="0"/>
              <a:t>That would normally mean they and their insurance pay 100% of the damages, but</a:t>
            </a:r>
            <a:r>
              <a:rPr lang="is-IS" sz="3100" dirty="0" smtClean="0"/>
              <a:t>…</a:t>
            </a:r>
            <a:endParaRPr lang="is-IS" sz="3100" dirty="0"/>
          </a:p>
          <a:p>
            <a:pPr lvl="1"/>
            <a:r>
              <a:rPr lang="en-US" sz="3100" dirty="0" smtClean="0"/>
              <a:t>You can sue the other driver, but they have no $$$</a:t>
            </a:r>
          </a:p>
          <a:p>
            <a:pPr lvl="1"/>
            <a:endParaRPr lang="en-US" sz="3100" dirty="0"/>
          </a:p>
          <a:p>
            <a:pPr lvl="1"/>
            <a:r>
              <a:rPr lang="en-US" sz="3100" dirty="0" smtClean="0"/>
              <a:t>Total: $30,000 for medical bills + 800 new bike</a:t>
            </a:r>
          </a:p>
          <a:p>
            <a:pPr lvl="1"/>
            <a:r>
              <a:rPr lang="en-US" sz="3100" dirty="0" smtClean="0"/>
              <a:t>Plus: $1,000 for 10 chiropractor visits</a:t>
            </a:r>
          </a:p>
          <a:p>
            <a:pPr lvl="1"/>
            <a:endParaRPr lang="en-US" sz="3100" dirty="0" smtClean="0"/>
          </a:p>
          <a:p>
            <a:pPr lvl="1"/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2890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Personal expenses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Tooth pulled: $500 ($300 with dental insurance)</a:t>
            </a:r>
          </a:p>
          <a:p>
            <a:r>
              <a:rPr lang="en-US" sz="3600" dirty="0" smtClean="0"/>
              <a:t>Root canal: $2,500 ($1,000 with dental)</a:t>
            </a:r>
          </a:p>
          <a:p>
            <a:r>
              <a:rPr lang="en-US" sz="3600" dirty="0" smtClean="0"/>
              <a:t>You pulled out a tooth while eating a cinnamon bear: </a:t>
            </a:r>
          </a:p>
          <a:p>
            <a:pPr lvl="1"/>
            <a:r>
              <a:rPr lang="en-US" sz="3600" dirty="0" smtClean="0"/>
              <a:t> Bone </a:t>
            </a:r>
            <a:r>
              <a:rPr lang="en-US" sz="3600" dirty="0"/>
              <a:t>graft: $</a:t>
            </a:r>
            <a:r>
              <a:rPr lang="en-US" sz="3600" dirty="0" smtClean="0"/>
              <a:t>1,100 </a:t>
            </a:r>
          </a:p>
          <a:p>
            <a:pPr lvl="1"/>
            <a:r>
              <a:rPr lang="en-US" sz="3600" dirty="0" smtClean="0"/>
              <a:t> Dental flipper: $500 </a:t>
            </a:r>
          </a:p>
          <a:p>
            <a:pPr lvl="1"/>
            <a:r>
              <a:rPr lang="en-US" sz="3600" dirty="0" smtClean="0"/>
              <a:t> Tooth implant: $3,000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9262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More expenses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9360" y="1696420"/>
            <a:ext cx="8766048" cy="51615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3600" dirty="0" smtClean="0"/>
              <a:t>New tires for your car OR new bike: $800</a:t>
            </a:r>
          </a:p>
          <a:p>
            <a:pPr>
              <a:lnSpc>
                <a:spcPct val="120000"/>
              </a:lnSpc>
            </a:pPr>
            <a:r>
              <a:rPr lang="en-US" sz="3600" dirty="0" smtClean="0"/>
              <a:t>Broken water heater: $1,000</a:t>
            </a:r>
          </a:p>
          <a:p>
            <a:pPr>
              <a:lnSpc>
                <a:spcPct val="120000"/>
              </a:lnSpc>
            </a:pPr>
            <a:r>
              <a:rPr lang="en-US" sz="3600" dirty="0"/>
              <a:t>Washer breaks &amp; floods house — you must replace the floor &amp; drywall: $</a:t>
            </a:r>
            <a:r>
              <a:rPr lang="en-US" sz="3600" dirty="0" smtClean="0"/>
              <a:t>6,000</a:t>
            </a:r>
          </a:p>
          <a:p>
            <a:pPr>
              <a:lnSpc>
                <a:spcPct val="120000"/>
              </a:lnSpc>
            </a:pPr>
            <a:r>
              <a:rPr lang="en-US" sz="3600" dirty="0" smtClean="0"/>
              <a:t>Braces: $7,500 </a:t>
            </a:r>
          </a:p>
          <a:p>
            <a:pPr lvl="1">
              <a:lnSpc>
                <a:spcPct val="120000"/>
              </a:lnSpc>
            </a:pPr>
            <a:r>
              <a:rPr lang="en-US" sz="3200" dirty="0" smtClean="0"/>
              <a:t> If you have dental insurance, the cost is $3,000</a:t>
            </a:r>
          </a:p>
        </p:txBody>
      </p:sp>
    </p:spTree>
    <p:extLst>
      <p:ext uri="{BB962C8B-B14F-4D97-AF65-F5344CB8AC3E}">
        <p14:creationId xmlns:p14="http://schemas.microsoft.com/office/powerpoint/2010/main" val="3976401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Custody evaluation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500" dirty="0" smtClean="0"/>
              <a:t> A legal process where a court-appointed mental health expert evaluates a family and makes recommendations regarding parenting</a:t>
            </a:r>
          </a:p>
          <a:p>
            <a:endParaRPr lang="en-US" sz="1000" dirty="0"/>
          </a:p>
          <a:p>
            <a:r>
              <a:rPr lang="en-US" sz="4500" dirty="0" smtClean="0"/>
              <a:t> $10,000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79854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Adoption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300" dirty="0" smtClean="0"/>
              <a:t>Home study, court and legal fees, </a:t>
            </a:r>
            <a:r>
              <a:rPr lang="en-US" sz="3300" dirty="0" err="1" smtClean="0"/>
              <a:t>preadoption</a:t>
            </a:r>
            <a:r>
              <a:rPr lang="en-US" sz="3300" dirty="0" smtClean="0"/>
              <a:t> and post adoption counseling for birth parents, birth parent medical and legal expenses, adoptive parent preparation and </a:t>
            </a:r>
            <a:r>
              <a:rPr lang="en-US" sz="3300" dirty="0" err="1" smtClean="0"/>
              <a:t>trianing</a:t>
            </a:r>
            <a:r>
              <a:rPr lang="en-US" sz="3300" dirty="0" smtClean="0"/>
              <a:t>, social work </a:t>
            </a:r>
            <a:r>
              <a:rPr lang="en-US" sz="3300" dirty="0" err="1" smtClean="0"/>
              <a:t>servcices</a:t>
            </a:r>
            <a:r>
              <a:rPr lang="en-US" sz="3300" dirty="0" smtClean="0"/>
              <a:t> needed to match a child with a prospective family, interim care for a child, </a:t>
            </a:r>
            <a:r>
              <a:rPr lang="en-US" sz="3300" dirty="0" err="1" smtClean="0"/>
              <a:t>postplacement</a:t>
            </a:r>
            <a:r>
              <a:rPr lang="en-US" sz="3300" dirty="0" smtClean="0"/>
              <a:t> supervision until the adoption is supervised</a:t>
            </a:r>
            <a:r>
              <a:rPr lang="is-IS" sz="3300" dirty="0" smtClean="0"/>
              <a:t>…</a:t>
            </a:r>
          </a:p>
          <a:p>
            <a:r>
              <a:rPr lang="is-IS" sz="3300" dirty="0" smtClean="0"/>
              <a:t>$20,000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90845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International adoption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China ($36,000)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Ethiopia ($32,000)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Haiti ($38,000)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South Korea ($44,000)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Ukraine ($38,000)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Uganda ($36,000)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857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Stolen identity!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500" dirty="0" smtClean="0"/>
              <a:t> Someone stole your identity and maxed out your credit card</a:t>
            </a:r>
          </a:p>
          <a:p>
            <a:pPr>
              <a:lnSpc>
                <a:spcPct val="110000"/>
              </a:lnSpc>
            </a:pPr>
            <a:r>
              <a:rPr lang="en-US" sz="4500" dirty="0" smtClean="0"/>
              <a:t> Banks are generally quite understanding when this happens</a:t>
            </a:r>
          </a:p>
          <a:p>
            <a:pPr>
              <a:lnSpc>
                <a:spcPct val="110000"/>
              </a:lnSpc>
            </a:pPr>
            <a:r>
              <a:rPr lang="en-US" sz="4500" dirty="0" smtClean="0"/>
              <a:t> But you still have to pay</a:t>
            </a:r>
            <a:r>
              <a:rPr lang="en-US" sz="4500" dirty="0"/>
              <a:t> </a:t>
            </a:r>
            <a:r>
              <a:rPr lang="en-US" sz="4500" dirty="0" smtClean="0"/>
              <a:t>$5,000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423137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Fire!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5688" y="1600200"/>
            <a:ext cx="8334138" cy="4495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/>
              <a:t> If you don’t have homeowners/renter’s insurance, redecorating and restocking your house will cost you $10,000 per room ($2,000 if you do)</a:t>
            </a:r>
          </a:p>
          <a:p>
            <a:pPr>
              <a:lnSpc>
                <a:spcPct val="110000"/>
              </a:lnSpc>
            </a:pPr>
            <a:r>
              <a:rPr lang="en-US" sz="4000" dirty="0" smtClean="0"/>
              <a:t> This is for both an apartment AND a house — there is no escape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2417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Lost your job!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 Both of you (if married) have lost your job </a:t>
            </a:r>
            <a:r>
              <a:rPr lang="en-US" sz="4000" dirty="0" smtClean="0">
                <a:sym typeface="Wingdings"/>
              </a:rPr>
              <a:t></a:t>
            </a:r>
          </a:p>
          <a:p>
            <a:r>
              <a:rPr lang="en-US" sz="4000" dirty="0" smtClean="0">
                <a:sym typeface="Wingdings"/>
              </a:rPr>
              <a:t> If you’re single, you lost your job </a:t>
            </a:r>
          </a:p>
          <a:p>
            <a:endParaRPr lang="en-US" sz="2000" dirty="0" smtClean="0"/>
          </a:p>
          <a:p>
            <a:r>
              <a:rPr lang="en-US" sz="4000" dirty="0" smtClean="0"/>
              <a:t> Subtract all of your normal expenses for a year, but DON’T add any new money to your bank account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6575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When real life hits</a:t>
            </a:r>
            <a:r>
              <a:rPr lang="is-I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 Normal payday!</a:t>
            </a:r>
          </a:p>
          <a:p>
            <a:r>
              <a:rPr lang="en-US" sz="5000" dirty="0" smtClean="0"/>
              <a:t> Pay your bills and expenses</a:t>
            </a:r>
          </a:p>
          <a:p>
            <a:endParaRPr lang="en-US" sz="3000" dirty="0"/>
          </a:p>
          <a:p>
            <a:r>
              <a:rPr lang="en-US" sz="5000" dirty="0" smtClean="0"/>
              <a:t> Prep your bank account for some serious damage</a:t>
            </a:r>
            <a:r>
              <a:rPr lang="is-IS" sz="5000" dirty="0" smtClean="0"/>
              <a:t>…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4049896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Lost your job again!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/>
              <a:t> Your job has gone overseas, so you need training to get a new job:</a:t>
            </a:r>
          </a:p>
          <a:p>
            <a:pPr>
              <a:lnSpc>
                <a:spcPct val="110000"/>
              </a:lnSpc>
            </a:pPr>
            <a:endParaRPr lang="en-US" sz="2500" dirty="0"/>
          </a:p>
          <a:p>
            <a:pPr>
              <a:lnSpc>
                <a:spcPct val="110000"/>
              </a:lnSpc>
            </a:pPr>
            <a:r>
              <a:rPr lang="en-US" sz="4000" dirty="0" smtClean="0"/>
              <a:t> Job re-training: $12,000 (two years)</a:t>
            </a:r>
            <a:endParaRPr lang="en-US" sz="4000" dirty="0"/>
          </a:p>
          <a:p>
            <a:pPr>
              <a:lnSpc>
                <a:spcPct val="110000"/>
              </a:lnSpc>
            </a:pPr>
            <a:r>
              <a:rPr lang="en-US" sz="4000" dirty="0" smtClean="0"/>
              <a:t> NO income for those 2 years, but you must still pay your bills</a:t>
            </a:r>
          </a:p>
        </p:txBody>
      </p:sp>
    </p:spTree>
    <p:extLst>
      <p:ext uri="{BB962C8B-B14F-4D97-AF65-F5344CB8AC3E}">
        <p14:creationId xmlns:p14="http://schemas.microsoft.com/office/powerpoint/2010/main" val="2423059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Lawsuit!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/>
              <a:t> Your neighbors have sued you for being annoying</a:t>
            </a:r>
            <a:endParaRPr lang="en-US" sz="4000" dirty="0"/>
          </a:p>
          <a:p>
            <a:pPr>
              <a:lnSpc>
                <a:spcPct val="110000"/>
              </a:lnSpc>
            </a:pPr>
            <a:r>
              <a:rPr lang="en-US" sz="4000" dirty="0" smtClean="0"/>
              <a:t> The lawsuit fails, but you’re still hit with expenses</a:t>
            </a:r>
          </a:p>
          <a:p>
            <a:pPr>
              <a:lnSpc>
                <a:spcPct val="110000"/>
              </a:lnSpc>
            </a:pPr>
            <a:r>
              <a:rPr lang="en-US" sz="4000" dirty="0" smtClean="0"/>
              <a:t> Average cost of a civil suit in America: $10,000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2758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Car accident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65708"/>
          </a:xfrm>
        </p:spPr>
        <p:txBody>
          <a:bodyPr>
            <a:noAutofit/>
          </a:bodyPr>
          <a:lstStyle/>
          <a:p>
            <a:r>
              <a:rPr lang="en-US" sz="3300" b="1" dirty="0" smtClean="0"/>
              <a:t>Accident, and it’s your fault: </a:t>
            </a:r>
          </a:p>
          <a:p>
            <a:pPr lvl="1"/>
            <a:r>
              <a:rPr lang="en-US" sz="3300" dirty="0" smtClean="0"/>
              <a:t> Your insurance will pay some, but not all</a:t>
            </a:r>
          </a:p>
          <a:p>
            <a:r>
              <a:rPr lang="en-US" sz="3300" b="1" dirty="0" smtClean="0"/>
              <a:t>Costs for you:</a:t>
            </a:r>
          </a:p>
          <a:p>
            <a:pPr lvl="1"/>
            <a:r>
              <a:rPr lang="en-US" sz="3300" dirty="0" smtClean="0"/>
              <a:t> Physical </a:t>
            </a:r>
            <a:r>
              <a:rPr lang="en-US" sz="3300" dirty="0"/>
              <a:t>therapy $175 an hour</a:t>
            </a:r>
          </a:p>
          <a:p>
            <a:pPr lvl="1"/>
            <a:r>
              <a:rPr lang="en-US" sz="3300" dirty="0" smtClean="0"/>
              <a:t> Emergency </a:t>
            </a:r>
            <a:r>
              <a:rPr lang="en-US" sz="3300" dirty="0"/>
              <a:t>room: $1,200</a:t>
            </a:r>
          </a:p>
          <a:p>
            <a:pPr lvl="1"/>
            <a:r>
              <a:rPr lang="en-US" sz="3300" dirty="0" smtClean="0"/>
              <a:t> MRI</a:t>
            </a:r>
            <a:r>
              <a:rPr lang="en-US" sz="3300" dirty="0"/>
              <a:t>: $</a:t>
            </a:r>
            <a:r>
              <a:rPr lang="en-US" sz="3300" dirty="0" smtClean="0"/>
              <a:t>2,500</a:t>
            </a:r>
            <a:endParaRPr lang="en-US" sz="3300" dirty="0"/>
          </a:p>
          <a:p>
            <a:r>
              <a:rPr lang="en-US" sz="3300" b="1" dirty="0" smtClean="0"/>
              <a:t>Pay to fix the other person: </a:t>
            </a:r>
          </a:p>
          <a:p>
            <a:pPr lvl="1"/>
            <a:r>
              <a:rPr lang="en-US" sz="3300" dirty="0" smtClean="0"/>
              <a:t> $40,000</a:t>
            </a:r>
          </a:p>
          <a:p>
            <a:pPr lvl="1"/>
            <a:endParaRPr lang="en-US" sz="3300" dirty="0"/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507004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Gambling debt!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3166" y="1677176"/>
            <a:ext cx="8855394" cy="4495800"/>
          </a:xfrm>
        </p:spPr>
        <p:txBody>
          <a:bodyPr>
            <a:noAutofit/>
          </a:bodyPr>
          <a:lstStyle/>
          <a:p>
            <a:r>
              <a:rPr lang="en-US" sz="4800" dirty="0" smtClean="0"/>
              <a:t> You tried to win big in Vegas and became a gambling addict</a:t>
            </a:r>
            <a:r>
              <a:rPr lang="is-IS" sz="4800" dirty="0" smtClean="0"/>
              <a:t>…</a:t>
            </a:r>
            <a:endParaRPr lang="en-US" sz="4800" dirty="0" smtClean="0"/>
          </a:p>
          <a:p>
            <a:r>
              <a:rPr lang="en-US" sz="4800" dirty="0" smtClean="0"/>
              <a:t> The average gambling debt is</a:t>
            </a:r>
            <a:r>
              <a:rPr lang="is-IS" sz="4800" dirty="0" smtClean="0"/>
              <a:t>…</a:t>
            </a:r>
          </a:p>
          <a:p>
            <a:endParaRPr lang="is-IS" sz="2000" dirty="0"/>
          </a:p>
          <a:p>
            <a:r>
              <a:rPr lang="en-US" sz="4800" dirty="0" smtClean="0"/>
              <a:t> $86,000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03637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Divorce!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31002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Contested divorce: 2 parties don’t agree</a:t>
            </a:r>
          </a:p>
          <a:p>
            <a:r>
              <a:rPr lang="en-US" sz="3500" b="1" dirty="0" smtClean="0"/>
              <a:t>Uncontested divorce: 2 parties do agree</a:t>
            </a:r>
          </a:p>
          <a:p>
            <a:endParaRPr lang="en-US" sz="2000" dirty="0"/>
          </a:p>
          <a:p>
            <a:r>
              <a:rPr lang="en-US" sz="3500" dirty="0" smtClean="0"/>
              <a:t>Yours was contested, so</a:t>
            </a:r>
            <a:r>
              <a:rPr lang="is-IS" sz="3500" dirty="0" smtClean="0"/>
              <a:t>…</a:t>
            </a:r>
          </a:p>
          <a:p>
            <a:pPr lvl="1"/>
            <a:r>
              <a:rPr lang="is-IS" sz="3200" dirty="0" smtClean="0"/>
              <a:t> Split your assets in half</a:t>
            </a:r>
          </a:p>
          <a:p>
            <a:pPr lvl="1"/>
            <a:r>
              <a:rPr lang="en-US" sz="3200" dirty="0" smtClean="0"/>
              <a:t> Pay each of your attorneys $30,000</a:t>
            </a:r>
          </a:p>
          <a:p>
            <a:pPr lvl="1"/>
            <a:r>
              <a:rPr lang="en-US" sz="3200" dirty="0" smtClean="0"/>
              <a:t> Pay $10,800 for your new apartment</a:t>
            </a:r>
          </a:p>
          <a:p>
            <a:pPr lvl="1"/>
            <a:r>
              <a:rPr lang="en-US" sz="3200" dirty="0"/>
              <a:t> </a:t>
            </a:r>
            <a:r>
              <a:rPr lang="en-US" sz="3200" dirty="0" smtClean="0"/>
              <a:t>Pay $16,000 for a new car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3097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Tornado!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7087" y="1600200"/>
            <a:ext cx="8438961" cy="4495800"/>
          </a:xfrm>
        </p:spPr>
        <p:txBody>
          <a:bodyPr>
            <a:noAutofit/>
          </a:bodyPr>
          <a:lstStyle/>
          <a:p>
            <a:r>
              <a:rPr lang="en-US" sz="4600" dirty="0" smtClean="0"/>
              <a:t> Everything you own has been wiped out!</a:t>
            </a:r>
          </a:p>
          <a:p>
            <a:endParaRPr lang="en-US" sz="2000" dirty="0"/>
          </a:p>
          <a:p>
            <a:r>
              <a:rPr lang="en-US" sz="4600" dirty="0" smtClean="0"/>
              <a:t> Build a new house: $305,372</a:t>
            </a:r>
          </a:p>
          <a:p>
            <a:r>
              <a:rPr lang="en-US" sz="4600" dirty="0" smtClean="0"/>
              <a:t> Furnish that new house: $50,000</a:t>
            </a:r>
            <a:endParaRPr lang="en-US" sz="4600" dirty="0"/>
          </a:p>
          <a:p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4259054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Hurricane!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 Everything </a:t>
            </a:r>
            <a:r>
              <a:rPr lang="en-US" sz="4000" dirty="0"/>
              <a:t>you own has been wiped </a:t>
            </a:r>
            <a:r>
              <a:rPr lang="en-US" sz="4000" dirty="0" smtClean="0"/>
              <a:t>out </a:t>
            </a:r>
            <a:r>
              <a:rPr lang="en-US" sz="4000" u="sng" dirty="0" smtClean="0"/>
              <a:t>again</a:t>
            </a:r>
            <a:r>
              <a:rPr lang="en-US" sz="4000" dirty="0" smtClean="0"/>
              <a:t>!</a:t>
            </a:r>
            <a:endParaRPr lang="en-US" sz="4000" dirty="0"/>
          </a:p>
          <a:p>
            <a:endParaRPr lang="en-US" sz="1500" dirty="0" smtClean="0"/>
          </a:p>
          <a:p>
            <a:r>
              <a:rPr lang="en-US" sz="4000" dirty="0" smtClean="0"/>
              <a:t> Move across the country to a safer place: $8,000</a:t>
            </a:r>
            <a:endParaRPr lang="en-US" sz="4000" dirty="0"/>
          </a:p>
          <a:p>
            <a:r>
              <a:rPr lang="en-US" sz="4000" dirty="0" smtClean="0"/>
              <a:t> Build </a:t>
            </a:r>
            <a:r>
              <a:rPr lang="en-US" sz="4000" dirty="0"/>
              <a:t>a new house: $305,372</a:t>
            </a:r>
          </a:p>
          <a:p>
            <a:r>
              <a:rPr lang="en-US" sz="4000" dirty="0" smtClean="0"/>
              <a:t> Furnish </a:t>
            </a:r>
            <a:r>
              <a:rPr lang="en-US" sz="4000" dirty="0"/>
              <a:t>that new house: $50,000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1779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Earthquake!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3289" y="1600200"/>
            <a:ext cx="8342759" cy="4495800"/>
          </a:xfrm>
        </p:spPr>
        <p:txBody>
          <a:bodyPr>
            <a:noAutofit/>
          </a:bodyPr>
          <a:lstStyle/>
          <a:p>
            <a:r>
              <a:rPr lang="en-US" sz="4500" dirty="0" smtClean="0"/>
              <a:t> Actually, it turns out there is no safe place</a:t>
            </a:r>
            <a:r>
              <a:rPr lang="is-IS" sz="4500" dirty="0" smtClean="0"/>
              <a:t>…</a:t>
            </a:r>
          </a:p>
          <a:p>
            <a:endParaRPr lang="is-IS" sz="2000" dirty="0"/>
          </a:p>
          <a:p>
            <a:r>
              <a:rPr lang="en-US" sz="4500" dirty="0" smtClean="0"/>
              <a:t> Build </a:t>
            </a:r>
            <a:r>
              <a:rPr lang="en-US" sz="4500" dirty="0"/>
              <a:t>a new house: $</a:t>
            </a:r>
            <a:r>
              <a:rPr lang="en-US" sz="4500" dirty="0" smtClean="0"/>
              <a:t>305,372</a:t>
            </a:r>
          </a:p>
          <a:p>
            <a:endParaRPr lang="en-US" sz="2000" dirty="0"/>
          </a:p>
          <a:p>
            <a:r>
              <a:rPr lang="en-US" sz="4500" dirty="0" smtClean="0"/>
              <a:t> Furnish </a:t>
            </a:r>
            <a:r>
              <a:rPr lang="en-US" sz="4500" dirty="0"/>
              <a:t>that new house: $50,000</a:t>
            </a:r>
          </a:p>
          <a:p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62368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Where do you go when your world falls apart?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lesson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802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Government aid: </a:t>
            </a:r>
            <a:r>
              <a:rPr lang="en-US" dirty="0" err="1" smtClean="0">
                <a:solidFill>
                  <a:srgbClr val="000000"/>
                </a:solidFill>
              </a:rPr>
              <a:t>Benefits.gov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9366" y="1600199"/>
            <a:ext cx="8496682" cy="4834467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government maintains a </a:t>
            </a:r>
            <a:r>
              <a:rPr lang="en-US" sz="2800" u="sng" dirty="0" smtClean="0"/>
              <a:t>social safety net</a:t>
            </a:r>
            <a:r>
              <a:rPr lang="en-US" sz="2800" dirty="0" smtClean="0"/>
              <a:t> to help people who are struggling</a:t>
            </a:r>
          </a:p>
          <a:p>
            <a:pPr lvl="1"/>
            <a:r>
              <a:rPr lang="en-US" sz="2800" dirty="0" smtClean="0"/>
              <a:t>Unemployment benefits</a:t>
            </a:r>
          </a:p>
          <a:p>
            <a:pPr lvl="1"/>
            <a:r>
              <a:rPr lang="en-US" sz="2800" dirty="0" smtClean="0"/>
              <a:t>Food stamps</a:t>
            </a:r>
          </a:p>
          <a:p>
            <a:pPr lvl="1"/>
            <a:r>
              <a:rPr lang="en-US" sz="2800" dirty="0" smtClean="0"/>
              <a:t>Medical coverage</a:t>
            </a:r>
          </a:p>
          <a:p>
            <a:pPr lvl="1"/>
            <a:r>
              <a:rPr lang="en-US" sz="2800" dirty="0" smtClean="0"/>
              <a:t>Health insurance subsidies</a:t>
            </a:r>
          </a:p>
          <a:p>
            <a:pPr lvl="1"/>
            <a:r>
              <a:rPr lang="en-US" sz="2800" dirty="0" smtClean="0"/>
              <a:t>Welfare or temporary assistance for needy families</a:t>
            </a:r>
          </a:p>
          <a:p>
            <a:pPr lvl="1"/>
            <a:r>
              <a:rPr lang="en-US" sz="2800" dirty="0" smtClean="0"/>
              <a:t>Benefits for people with disabilities</a:t>
            </a:r>
          </a:p>
          <a:p>
            <a:pPr lvl="1"/>
            <a:r>
              <a:rPr lang="en-US" sz="2800" dirty="0" smtClean="0"/>
              <a:t>Benefits for military veterans and their families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419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Pay day!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5345" y="1600200"/>
            <a:ext cx="8320703" cy="52578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If you have a master’s degree: $60,000</a:t>
            </a:r>
          </a:p>
          <a:p>
            <a:pPr lvl="1"/>
            <a:r>
              <a:rPr lang="en-US" sz="2800" dirty="0" smtClean="0"/>
              <a:t>Make sure you’ve paid your $20,000 in tuition</a:t>
            </a:r>
          </a:p>
          <a:p>
            <a:pPr lvl="1"/>
            <a:endParaRPr lang="en-US" sz="1500" dirty="0" smtClean="0"/>
          </a:p>
          <a:p>
            <a:r>
              <a:rPr lang="en-US" sz="3500" dirty="0" smtClean="0"/>
              <a:t>If you have a bachelor’s degree: $50,000</a:t>
            </a:r>
          </a:p>
          <a:p>
            <a:pPr lvl="1"/>
            <a:r>
              <a:rPr lang="en-US" sz="2800" dirty="0" smtClean="0"/>
              <a:t>Make sure you’ve paid your $40,000 in tuition</a:t>
            </a:r>
          </a:p>
          <a:p>
            <a:pPr lvl="1"/>
            <a:endParaRPr lang="en-US" sz="1500" dirty="0" smtClean="0"/>
          </a:p>
          <a:p>
            <a:r>
              <a:rPr lang="en-US" sz="3500" dirty="0" smtClean="0"/>
              <a:t>If you only turned in a resume: $20,800</a:t>
            </a:r>
          </a:p>
          <a:p>
            <a:endParaRPr lang="en-US" sz="1500" dirty="0" smtClean="0"/>
          </a:p>
          <a:p>
            <a:r>
              <a:rPr lang="en-US" sz="3500" dirty="0" smtClean="0"/>
              <a:t>If you’re still @ minimum wage: $15,080</a:t>
            </a:r>
          </a:p>
        </p:txBody>
      </p:sp>
    </p:spTree>
    <p:extLst>
      <p:ext uri="{BB962C8B-B14F-4D97-AF65-F5344CB8AC3E}">
        <p14:creationId xmlns:p14="http://schemas.microsoft.com/office/powerpoint/2010/main" val="718877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civic safety net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Americans give an estimated $358 billion to charity each year</a:t>
            </a:r>
          </a:p>
          <a:p>
            <a:r>
              <a:rPr lang="en-US" sz="3500" dirty="0" smtClean="0"/>
              <a:t>“Americans have it in their DNA to be philanthropic”</a:t>
            </a:r>
          </a:p>
          <a:p>
            <a:r>
              <a:rPr lang="en-US" sz="3500" dirty="0" smtClean="0"/>
              <a:t>2/3 of Americans make charitable donations each year</a:t>
            </a:r>
          </a:p>
          <a:p>
            <a:pPr lvl="1"/>
            <a:r>
              <a:rPr lang="en-US" sz="3200" dirty="0" smtClean="0"/>
              <a:t> More Americans give to charity than vote for president</a:t>
            </a:r>
          </a:p>
          <a:p>
            <a:endParaRPr lang="en-US" sz="3500" dirty="0" smtClean="0"/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782580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W-DO102_charit_20150615133135_Z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062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041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W-DO106_us_cha_20150615140642_M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7429" y="120734"/>
            <a:ext cx="9904266" cy="692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53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First: Federal taxes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99024"/>
          </a:xfrm>
        </p:spPr>
        <p:txBody>
          <a:bodyPr>
            <a:normAutofit/>
          </a:bodyPr>
          <a:lstStyle/>
          <a:p>
            <a:r>
              <a:rPr lang="en-US" sz="2800" b="1" dirty="0"/>
              <a:t>Single-person tax brackets:</a:t>
            </a:r>
          </a:p>
          <a:p>
            <a:pPr lvl="1"/>
            <a:r>
              <a:rPr lang="en-US" sz="2800" dirty="0"/>
              <a:t>$15,080 = 17.65% of your paycheck</a:t>
            </a:r>
          </a:p>
          <a:p>
            <a:pPr lvl="1"/>
            <a:r>
              <a:rPr lang="en-US" sz="2800" dirty="0"/>
              <a:t>$20,800 = 22.65% of your paycheck</a:t>
            </a:r>
          </a:p>
          <a:p>
            <a:pPr lvl="1"/>
            <a:r>
              <a:rPr lang="en-US" sz="2800" dirty="0"/>
              <a:t>$49,920-$50,000 = 32.65% of your paycheck</a:t>
            </a:r>
          </a:p>
          <a:p>
            <a:pPr lvl="2"/>
            <a:r>
              <a:rPr lang="en-US" sz="2800" dirty="0" smtClean="0"/>
              <a:t>WAIT! Subtract $4000 from your taxes</a:t>
            </a:r>
          </a:p>
          <a:p>
            <a:r>
              <a:rPr lang="en-US" sz="2800" b="1" dirty="0" smtClean="0"/>
              <a:t>Married </a:t>
            </a:r>
            <a:r>
              <a:rPr lang="en-US" sz="2800" b="1" dirty="0"/>
              <a:t>tax brackets:</a:t>
            </a:r>
          </a:p>
          <a:p>
            <a:pPr lvl="1"/>
            <a:r>
              <a:rPr lang="en-US" sz="2500" dirty="0"/>
              <a:t>&lt;$18,550 combined = 17.65% of your paycheck</a:t>
            </a:r>
          </a:p>
          <a:p>
            <a:pPr lvl="1"/>
            <a:r>
              <a:rPr lang="en-US" sz="2500" dirty="0"/>
              <a:t>$18,550-$75,000 = 22.65% of your paycheck</a:t>
            </a:r>
          </a:p>
          <a:p>
            <a:pPr lvl="1"/>
            <a:r>
              <a:rPr lang="en-US" sz="2500" dirty="0"/>
              <a:t>$75,000-$151,000 = 32.65% of your paycheck</a:t>
            </a:r>
          </a:p>
          <a:p>
            <a:pPr lvl="2"/>
            <a:r>
              <a:rPr lang="en-US" sz="2800" dirty="0" smtClean="0"/>
              <a:t>WAIT! Subtract $8,000 from your taxes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31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Second: State taxes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427" y="1748654"/>
            <a:ext cx="8797621" cy="496500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5400" b="1" u="sng" dirty="0"/>
              <a:t> State income tax: </a:t>
            </a:r>
          </a:p>
          <a:p>
            <a:pPr lvl="1">
              <a:lnSpc>
                <a:spcPct val="110000"/>
              </a:lnSpc>
            </a:pPr>
            <a:r>
              <a:rPr lang="en-US" sz="5400" dirty="0"/>
              <a:t> </a:t>
            </a:r>
            <a:r>
              <a:rPr lang="en-US" sz="5400" dirty="0" smtClean="0"/>
              <a:t>Find 5</a:t>
            </a:r>
            <a:r>
              <a:rPr lang="en-US" sz="5400" dirty="0"/>
              <a:t>% of </a:t>
            </a:r>
            <a:r>
              <a:rPr lang="en-US" sz="5400" dirty="0" smtClean="0"/>
              <a:t>today’s paycheck and include it in what must be paid to the IRS</a:t>
            </a:r>
            <a:endParaRPr lang="en-US" sz="5400" dirty="0"/>
          </a:p>
          <a:p>
            <a:pPr>
              <a:lnSpc>
                <a:spcPct val="110000"/>
              </a:lnSpc>
            </a:pPr>
            <a:endParaRPr lang="en-US" sz="5400" dirty="0"/>
          </a:p>
          <a:p>
            <a:pPr>
              <a:lnSpc>
                <a:spcPct val="110000"/>
              </a:lnSpc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1708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Other yearly expenses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5000" dirty="0" smtClean="0"/>
              <a:t> Total your normal costs for:</a:t>
            </a:r>
          </a:p>
          <a:p>
            <a:pPr lvl="1">
              <a:lnSpc>
                <a:spcPct val="120000"/>
              </a:lnSpc>
            </a:pPr>
            <a:r>
              <a:rPr lang="en-US" sz="5000" dirty="0" smtClean="0"/>
              <a:t> Car insurance</a:t>
            </a:r>
          </a:p>
          <a:p>
            <a:pPr lvl="1">
              <a:lnSpc>
                <a:spcPct val="120000"/>
              </a:lnSpc>
            </a:pPr>
            <a:r>
              <a:rPr lang="en-US" sz="5000" dirty="0" smtClean="0"/>
              <a:t> House payments OR rent</a:t>
            </a:r>
          </a:p>
          <a:p>
            <a:pPr lvl="1">
              <a:lnSpc>
                <a:spcPct val="120000"/>
              </a:lnSpc>
            </a:pPr>
            <a:r>
              <a:rPr lang="en-US" sz="5000" dirty="0" smtClean="0"/>
              <a:t> Food</a:t>
            </a:r>
          </a:p>
        </p:txBody>
      </p:sp>
    </p:spTree>
    <p:extLst>
      <p:ext uri="{BB962C8B-B14F-4D97-AF65-F5344CB8AC3E}">
        <p14:creationId xmlns:p14="http://schemas.microsoft.com/office/powerpoint/2010/main" val="3208943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COL: Utilities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7476" y="1600200"/>
            <a:ext cx="8764876" cy="48644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* W/roommates, pay $200/# of roommates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4000" dirty="0" smtClean="0"/>
              <a:t>* If you live alone, pay $200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sz="4000" dirty="0" smtClean="0"/>
              <a:t>*If you own a home, pay:</a:t>
            </a:r>
          </a:p>
          <a:p>
            <a:pPr lvl="1">
              <a:lnSpc>
                <a:spcPct val="110000"/>
              </a:lnSpc>
            </a:pPr>
            <a:r>
              <a:rPr lang="en-US" sz="3700" dirty="0" smtClean="0"/>
              <a:t> Water bill: $100 per month</a:t>
            </a:r>
          </a:p>
          <a:p>
            <a:pPr lvl="1">
              <a:lnSpc>
                <a:spcPct val="110000"/>
              </a:lnSpc>
            </a:pPr>
            <a:r>
              <a:rPr lang="en-US" sz="3700" dirty="0" smtClean="0"/>
              <a:t> Garbage/sewer: $15 per month</a:t>
            </a:r>
          </a:p>
          <a:p>
            <a:pPr lvl="1">
              <a:lnSpc>
                <a:spcPct val="110000"/>
              </a:lnSpc>
            </a:pPr>
            <a:r>
              <a:rPr lang="en-US" sz="3700" dirty="0" smtClean="0"/>
              <a:t> Gas bill: $150 per month</a:t>
            </a:r>
          </a:p>
          <a:p>
            <a:pPr lvl="1">
              <a:lnSpc>
                <a:spcPct val="110000"/>
              </a:lnSpc>
            </a:pPr>
            <a:r>
              <a:rPr lang="en-US" sz="3700" dirty="0" smtClean="0"/>
              <a:t> Electric bill: $75 per month</a:t>
            </a:r>
          </a:p>
        </p:txBody>
      </p:sp>
    </p:spTree>
    <p:extLst>
      <p:ext uri="{BB962C8B-B14F-4D97-AF65-F5344CB8AC3E}">
        <p14:creationId xmlns:p14="http://schemas.microsoft.com/office/powerpoint/2010/main" val="1720760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COL: City fees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454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County general funds: $300</a:t>
            </a:r>
          </a:p>
          <a:p>
            <a:r>
              <a:rPr lang="en-US" dirty="0" smtClean="0"/>
              <a:t>School levy (tax): $800</a:t>
            </a:r>
          </a:p>
          <a:p>
            <a:r>
              <a:rPr lang="en-US" dirty="0" smtClean="0"/>
              <a:t>State basic school levy (tax): $200</a:t>
            </a:r>
          </a:p>
          <a:p>
            <a:r>
              <a:rPr lang="en-US" dirty="0" smtClean="0"/>
              <a:t>Library tax: $30</a:t>
            </a:r>
          </a:p>
          <a:p>
            <a:r>
              <a:rPr lang="en-US" dirty="0" smtClean="0"/>
              <a:t>City tax: $400</a:t>
            </a:r>
          </a:p>
          <a:p>
            <a:r>
              <a:rPr lang="en-US" dirty="0" smtClean="0"/>
              <a:t>Mosquito abatement: $15</a:t>
            </a:r>
          </a:p>
          <a:p>
            <a:r>
              <a:rPr lang="en-US" dirty="0" smtClean="0"/>
              <a:t>County water: $30</a:t>
            </a:r>
          </a:p>
          <a:p>
            <a:r>
              <a:rPr lang="en-US" dirty="0" smtClean="0"/>
              <a:t>Central Utah water cost: $50</a:t>
            </a:r>
          </a:p>
          <a:p>
            <a:r>
              <a:rPr lang="en-US" dirty="0" smtClean="0"/>
              <a:t>Multi-county assessing and collecting: $1</a:t>
            </a:r>
          </a:p>
          <a:p>
            <a:r>
              <a:rPr lang="en-US" dirty="0" smtClean="0"/>
              <a:t>County assessing and collecting: $50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2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COL: Must/can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2256" y="1600200"/>
            <a:ext cx="8443792" cy="47696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4000" dirty="0" smtClean="0"/>
              <a:t> MUST pay:</a:t>
            </a:r>
          </a:p>
          <a:p>
            <a:pPr lvl="1">
              <a:lnSpc>
                <a:spcPct val="120000"/>
              </a:lnSpc>
            </a:pPr>
            <a:r>
              <a:rPr lang="en-US" sz="3700" dirty="0"/>
              <a:t> </a:t>
            </a:r>
            <a:r>
              <a:rPr lang="en-US" sz="4000" dirty="0" smtClean="0"/>
              <a:t>Gas</a:t>
            </a:r>
            <a:r>
              <a:rPr lang="en-US" sz="4000" dirty="0"/>
              <a:t>/car upkeep: $10,000 per year</a:t>
            </a:r>
          </a:p>
          <a:p>
            <a:pPr lvl="1">
              <a:lnSpc>
                <a:spcPct val="120000"/>
              </a:lnSpc>
            </a:pPr>
            <a:r>
              <a:rPr lang="en-US" sz="3600" dirty="0" smtClean="0"/>
              <a:t> Clothing</a:t>
            </a:r>
            <a:r>
              <a:rPr lang="en-US" sz="3600" dirty="0"/>
              <a:t>: $2,000 per year</a:t>
            </a:r>
          </a:p>
          <a:p>
            <a:pPr>
              <a:lnSpc>
                <a:spcPct val="120000"/>
              </a:lnSpc>
            </a:pPr>
            <a:r>
              <a:rPr lang="en-US" sz="4000" dirty="0" smtClean="0"/>
              <a:t>CAN pay:</a:t>
            </a:r>
          </a:p>
          <a:p>
            <a:pPr lvl="1">
              <a:lnSpc>
                <a:spcPct val="120000"/>
              </a:lnSpc>
            </a:pPr>
            <a:r>
              <a:rPr lang="en-US" sz="3700" dirty="0" smtClean="0"/>
              <a:t> Phone bills: $360 per year</a:t>
            </a:r>
          </a:p>
          <a:p>
            <a:pPr lvl="1">
              <a:lnSpc>
                <a:spcPct val="120000"/>
              </a:lnSpc>
            </a:pPr>
            <a:r>
              <a:rPr lang="en-US" sz="4000" dirty="0" smtClean="0"/>
              <a:t> Internet: $840 per year</a:t>
            </a:r>
          </a:p>
          <a:p>
            <a:pPr lvl="1">
              <a:lnSpc>
                <a:spcPct val="120000"/>
              </a:lnSpc>
            </a:pPr>
            <a:r>
              <a:rPr lang="en-US" sz="3700" dirty="0" smtClean="0"/>
              <a:t> Entertainment: $2,000 per year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3686408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42">
      <a:dk1>
        <a:sysClr val="windowText" lastClr="000000"/>
      </a:dk1>
      <a:lt1>
        <a:srgbClr val="FFFFFF"/>
      </a:lt1>
      <a:dk2>
        <a:srgbClr val="FBFFFE"/>
      </a:dk2>
      <a:lt2>
        <a:srgbClr val="000000"/>
      </a:lt2>
      <a:accent1>
        <a:srgbClr val="002BFF"/>
      </a:accent1>
      <a:accent2>
        <a:srgbClr val="FF1500"/>
      </a:accent2>
      <a:accent3>
        <a:srgbClr val="001EAB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2208</TotalTime>
  <Words>1324</Words>
  <Application>Microsoft Macintosh PowerPoint</Application>
  <PresentationFormat>On-screen Show (4:3)</PresentationFormat>
  <Paragraphs>185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Median</vt:lpstr>
      <vt:lpstr>How much will it take to break you?</vt:lpstr>
      <vt:lpstr>When real life hits…</vt:lpstr>
      <vt:lpstr>Pay day!</vt:lpstr>
      <vt:lpstr>First: Federal taxes</vt:lpstr>
      <vt:lpstr>Second: State taxes</vt:lpstr>
      <vt:lpstr>Other yearly expenses</vt:lpstr>
      <vt:lpstr>COL: Utilities</vt:lpstr>
      <vt:lpstr>COL: City fees</vt:lpstr>
      <vt:lpstr>COL: Must/can</vt:lpstr>
      <vt:lpstr>Now real life hits…</vt:lpstr>
      <vt:lpstr>Now real life hits…</vt:lpstr>
      <vt:lpstr>Personal expenses</vt:lpstr>
      <vt:lpstr>More expenses</vt:lpstr>
      <vt:lpstr>Custody evaluation</vt:lpstr>
      <vt:lpstr>Adoption</vt:lpstr>
      <vt:lpstr>International adoption</vt:lpstr>
      <vt:lpstr>Stolen identity!</vt:lpstr>
      <vt:lpstr>Fire!</vt:lpstr>
      <vt:lpstr>Lost your job!</vt:lpstr>
      <vt:lpstr>Lost your job again!</vt:lpstr>
      <vt:lpstr>Lawsuit!</vt:lpstr>
      <vt:lpstr>Car accident</vt:lpstr>
      <vt:lpstr>Gambling debt!</vt:lpstr>
      <vt:lpstr>Divorce!</vt:lpstr>
      <vt:lpstr>Tornado!</vt:lpstr>
      <vt:lpstr>Hurricane!</vt:lpstr>
      <vt:lpstr>Earthquake!</vt:lpstr>
      <vt:lpstr>What is the lesson here?</vt:lpstr>
      <vt:lpstr>Government aid: Benefits.gov</vt:lpstr>
      <vt:lpstr>The civic safety net</vt:lpstr>
      <vt:lpstr>PowerPoint Presentation</vt:lpstr>
      <vt:lpstr>PowerPoint Presentation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Hicken</dc:creator>
  <cp:lastModifiedBy>Jackie Hicken</cp:lastModifiedBy>
  <cp:revision>133</cp:revision>
  <dcterms:created xsi:type="dcterms:W3CDTF">2016-12-19T04:01:32Z</dcterms:created>
  <dcterms:modified xsi:type="dcterms:W3CDTF">2017-01-03T00:02:57Z</dcterms:modified>
</cp:coreProperties>
</file>