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73" r:id="rId10"/>
    <p:sldId id="274" r:id="rId11"/>
    <p:sldId id="29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3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2EC914-DB2B-474D-83A9-0B9407950E75}" type="datetimeFigureOut">
              <a:rPr lang="en-US" smtClean="0"/>
              <a:t>10/11/16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5DB22B-A762-6542-AF4E-21EDA9E74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350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err="1" smtClean="0"/>
              <a:t>och.byu.edu</a:t>
            </a:r>
            <a:r>
              <a:rPr lang="en-US" dirty="0" smtClean="0"/>
              <a:t>/</a:t>
            </a:r>
            <a:r>
              <a:rPr lang="en-US" dirty="0" err="1" smtClean="0"/>
              <a:t>compdataaverage.html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5DB22B-A762-6542-AF4E-21EDA9E7424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87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086BAA36-EBEE-AB48-B991-0A289909CFE1}" type="datetimeFigureOut">
              <a:rPr lang="en-US" smtClean="0"/>
              <a:t>10/11/16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6BE599F1-CCF9-2541-95D7-61BD0611BF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BAA36-EBEE-AB48-B991-0A289909CFE1}" type="datetimeFigureOut">
              <a:rPr lang="en-US" smtClean="0"/>
              <a:t>10/11/16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599F1-CCF9-2541-95D7-61BD0611BF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BAA36-EBEE-AB48-B991-0A289909CFE1}" type="datetimeFigureOut">
              <a:rPr lang="en-US" smtClean="0"/>
              <a:t>10/11/16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599F1-CCF9-2541-95D7-61BD0611BF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BAA36-EBEE-AB48-B991-0A289909CFE1}" type="datetimeFigureOut">
              <a:rPr lang="en-US" smtClean="0"/>
              <a:t>10/11/16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599F1-CCF9-2541-95D7-61BD0611BF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BAA36-EBEE-AB48-B991-0A289909CFE1}" type="datetimeFigureOut">
              <a:rPr lang="en-US" smtClean="0"/>
              <a:t>10/11/16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599F1-CCF9-2541-95D7-61BD0611BF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BAA36-EBEE-AB48-B991-0A289909CFE1}" type="datetimeFigureOut">
              <a:rPr lang="en-US" smtClean="0"/>
              <a:t>10/11/16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599F1-CCF9-2541-95D7-61BD0611BF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086BAA36-EBEE-AB48-B991-0A289909CFE1}" type="datetimeFigureOut">
              <a:rPr lang="en-US" smtClean="0"/>
              <a:t>10/11/16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599F1-CCF9-2541-95D7-61BD0611BFE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BAA36-EBEE-AB48-B991-0A289909CFE1}" type="datetimeFigureOut">
              <a:rPr lang="en-US" smtClean="0"/>
              <a:t>10/11/16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BAA36-EBEE-AB48-B991-0A289909CFE1}" type="datetimeFigureOut">
              <a:rPr lang="en-US" smtClean="0"/>
              <a:t>10/11/16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599F1-CCF9-2541-95D7-61BD0611BFE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BAA36-EBEE-AB48-B991-0A289909CFE1}" type="datetimeFigureOut">
              <a:rPr lang="en-US" smtClean="0"/>
              <a:t>10/11/16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599F1-CCF9-2541-95D7-61BD0611BF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BAA36-EBEE-AB48-B991-0A289909CFE1}" type="datetimeFigureOut">
              <a:rPr lang="en-US" smtClean="0"/>
              <a:t>10/11/16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599F1-CCF9-2541-95D7-61BD0611BF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086BAA36-EBEE-AB48-B991-0A289909CFE1}" type="datetimeFigureOut">
              <a:rPr lang="en-US" smtClean="0"/>
              <a:t>10/11/16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599F1-CCF9-2541-95D7-61BD0611BF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086BAA36-EBEE-AB48-B991-0A289909CFE1}" type="datetimeFigureOut">
              <a:rPr lang="en-US" smtClean="0"/>
              <a:t>10/11/16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086BAA36-EBEE-AB48-B991-0A289909CFE1}" type="datetimeFigureOut">
              <a:rPr lang="en-US" smtClean="0"/>
              <a:t>10/11/16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6BE599F1-CCF9-2541-95D7-61BD0611BF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086BAA36-EBEE-AB48-B991-0A289909CFE1}" type="datetimeFigureOut">
              <a:rPr lang="en-US" smtClean="0"/>
              <a:t>10/11/16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599F1-CCF9-2541-95D7-61BD0611BF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6BE599F1-CCF9-2541-95D7-61BD0611BF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BAA36-EBEE-AB48-B991-0A289909CFE1}" type="datetimeFigureOut">
              <a:rPr lang="en-US" smtClean="0"/>
              <a:t>10/11/16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599F1-CCF9-2541-95D7-61BD0611BF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BAA36-EBEE-AB48-B991-0A289909CFE1}" type="datetimeFigureOut">
              <a:rPr lang="en-US" smtClean="0"/>
              <a:t>10/11/16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599F1-CCF9-2541-95D7-61BD0611BF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BAA36-EBEE-AB48-B991-0A289909CFE1}" type="datetimeFigureOut">
              <a:rPr lang="en-US" smtClean="0"/>
              <a:t>10/11/16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599F1-CCF9-2541-95D7-61BD0611BF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086BAA36-EBEE-AB48-B991-0A289909CFE1}" type="datetimeFigureOut">
              <a:rPr lang="en-US" smtClean="0"/>
              <a:t>10/11/16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6BE599F1-CCF9-2541-95D7-61BD0611BFE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  <p:sldLayoutId id="2147483772" r:id="rId13"/>
    <p:sldLayoutId id="2147483773" r:id="rId14"/>
    <p:sldLayoutId id="2147483774" r:id="rId15"/>
    <p:sldLayoutId id="2147483775" r:id="rId16"/>
    <p:sldLayoutId id="2147483776" r:id="rId17"/>
    <p:sldLayoutId id="2147483777" r:id="rId18"/>
    <p:sldLayoutId id="2147483778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Real Life: Day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169595"/>
            <a:ext cx="5458968" cy="621792"/>
          </a:xfrm>
        </p:spPr>
        <p:txBody>
          <a:bodyPr/>
          <a:lstStyle/>
          <a:p>
            <a:r>
              <a:rPr lang="en-US" dirty="0" smtClean="0"/>
              <a:t>Happy 16</a:t>
            </a:r>
            <a:r>
              <a:rPr lang="en-US" baseline="30000" dirty="0" smtClean="0"/>
              <a:t>th</a:t>
            </a:r>
            <a:r>
              <a:rPr lang="en-US" dirty="0" smtClean="0"/>
              <a:t> birthday!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3119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Balance Sheet #1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0086061"/>
              </p:ext>
            </p:extLst>
          </p:nvPr>
        </p:nvGraphicFramePr>
        <p:xfrm>
          <a:off x="457200" y="2209800"/>
          <a:ext cx="6353630" cy="27226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53630"/>
              </a:tblGrid>
              <a:tr h="453771">
                <a:tc>
                  <a:txBody>
                    <a:bodyPr/>
                    <a:lstStyle/>
                    <a:p>
                      <a:r>
                        <a:rPr lang="en-US" b="1" dirty="0" smtClean="0"/>
                        <a:t>Income: $7,540</a:t>
                      </a:r>
                      <a:endParaRPr lang="en-US" b="1" dirty="0"/>
                    </a:p>
                  </a:txBody>
                  <a:tcPr/>
                </a:tc>
              </a:tr>
              <a:tr h="453771">
                <a:tc>
                  <a:txBody>
                    <a:bodyPr/>
                    <a:lstStyle/>
                    <a:p>
                      <a:r>
                        <a:rPr lang="en-US" dirty="0" smtClean="0"/>
                        <a:t>    Minus:</a:t>
                      </a:r>
                      <a:r>
                        <a:rPr lang="en-US" baseline="0" dirty="0" smtClean="0"/>
                        <a:t> 10% (income tax)</a:t>
                      </a:r>
                      <a:endParaRPr lang="en-US" dirty="0"/>
                    </a:p>
                  </a:txBody>
                  <a:tcPr/>
                </a:tc>
              </a:tr>
              <a:tr h="453771">
                <a:tc>
                  <a:txBody>
                    <a:bodyPr/>
                    <a:lstStyle/>
                    <a:p>
                      <a:r>
                        <a:rPr lang="en-US" dirty="0" smtClean="0"/>
                        <a:t>    Minus: 6.2% (Social Security)</a:t>
                      </a:r>
                      <a:endParaRPr lang="en-US" dirty="0"/>
                    </a:p>
                  </a:txBody>
                  <a:tcPr/>
                </a:tc>
              </a:tr>
              <a:tr h="453771">
                <a:tc>
                  <a:txBody>
                    <a:bodyPr/>
                    <a:lstStyle/>
                    <a:p>
                      <a:r>
                        <a:rPr lang="en-US" dirty="0" smtClean="0"/>
                        <a:t>    Minus:</a:t>
                      </a:r>
                      <a:r>
                        <a:rPr lang="en-US" baseline="0" dirty="0" smtClean="0"/>
                        <a:t> 1.45% (Medicare)</a:t>
                      </a:r>
                      <a:endParaRPr lang="en-US" dirty="0"/>
                    </a:p>
                  </a:txBody>
                  <a:tcPr/>
                </a:tc>
              </a:tr>
              <a:tr h="453771">
                <a:tc>
                  <a:txBody>
                    <a:bodyPr/>
                    <a:lstStyle/>
                    <a:p>
                      <a:r>
                        <a:rPr lang="en-US" dirty="0" smtClean="0"/>
                        <a:t>    Minus:</a:t>
                      </a:r>
                      <a:r>
                        <a:rPr lang="en-US" baseline="0" dirty="0" smtClean="0"/>
                        <a:t> $600 OR $500 per month (12 months)</a:t>
                      </a:r>
                      <a:endParaRPr lang="en-US" dirty="0"/>
                    </a:p>
                  </a:txBody>
                  <a:tcPr/>
                </a:tc>
              </a:tr>
              <a:tr h="453771">
                <a:tc>
                  <a:txBody>
                    <a:bodyPr/>
                    <a:lstStyle/>
                    <a:p>
                      <a:r>
                        <a:rPr lang="en-US" dirty="0" smtClean="0"/>
                        <a:t>    Minus: $30</a:t>
                      </a:r>
                      <a:r>
                        <a:rPr lang="en-US" baseline="0" dirty="0" smtClean="0"/>
                        <a:t> per month (12 months)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5190083"/>
            <a:ext cx="8231211" cy="1203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200" dirty="0" smtClean="0"/>
              <a:t>- Do all that math, then double the money you have left — that’s your income for the two years you were 16 and 17</a:t>
            </a:r>
          </a:p>
          <a:p>
            <a:pPr>
              <a:lnSpc>
                <a:spcPct val="110000"/>
              </a:lnSpc>
            </a:pPr>
            <a:r>
              <a:rPr lang="en-US" sz="2200" dirty="0" smtClean="0"/>
              <a:t>- If you have negative money, you are in debt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6824299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Cut the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7936689" cy="3916363"/>
          </a:xfrm>
        </p:spPr>
        <p:txBody>
          <a:bodyPr>
            <a:normAutofit/>
          </a:bodyPr>
          <a:lstStyle/>
          <a:p>
            <a:r>
              <a:rPr lang="en-US" sz="2600" dirty="0" smtClean="0"/>
              <a:t>Write me a check for the entire amount of two year’s worth of expenses (taxes, insurance, and your phone bill) &amp; put it in the basket</a:t>
            </a:r>
          </a:p>
        </p:txBody>
      </p:sp>
      <p:pic>
        <p:nvPicPr>
          <p:cNvPr id="4" name="Picture 3" descr="Screen Shot 2016-10-03 at 1.43.3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221" y="3653528"/>
            <a:ext cx="7248423" cy="3167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9562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life simulation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7498324" cy="3916363"/>
          </a:xfrm>
        </p:spPr>
        <p:txBody>
          <a:bodyPr>
            <a:noAutofit/>
          </a:bodyPr>
          <a:lstStyle/>
          <a:p>
            <a:r>
              <a:rPr lang="en-US" sz="2800" dirty="0" smtClean="0"/>
              <a:t>Over the next 14 weeks, you will get to experience government in action</a:t>
            </a:r>
          </a:p>
          <a:p>
            <a:r>
              <a:rPr lang="en-US" sz="2800" dirty="0" smtClean="0"/>
              <a:t>Every class, you’ll get 2 years older</a:t>
            </a:r>
          </a:p>
          <a:p>
            <a:r>
              <a:rPr lang="en-US" sz="2800" dirty="0" smtClean="0"/>
              <a:t>As you age, you’ll get to experience all the joys of adulthood: Jobs, taxes, paychecks, food prices, college tuition, health insurance, marriage, kids, lawsuits, and eventually, retirement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218235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Congrats! You got a job!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8" y="2209800"/>
            <a:ext cx="8045156" cy="3916363"/>
          </a:xfrm>
        </p:spPr>
        <p:txBody>
          <a:bodyPr>
            <a:noAutofit/>
          </a:bodyPr>
          <a:lstStyle/>
          <a:p>
            <a:r>
              <a:rPr lang="en-US" sz="2500" b="1" dirty="0" smtClean="0"/>
              <a:t>Step 1: </a:t>
            </a:r>
            <a:r>
              <a:rPr lang="en-US" sz="2500" dirty="0" smtClean="0"/>
              <a:t>Name and design the gas station that   just hired you</a:t>
            </a:r>
            <a:r>
              <a:rPr lang="is-IS" sz="2500" dirty="0" smtClean="0"/>
              <a:t>…</a:t>
            </a:r>
          </a:p>
          <a:p>
            <a:r>
              <a:rPr lang="en-US" sz="2500" b="1" dirty="0" smtClean="0"/>
              <a:t>Step 2: </a:t>
            </a:r>
            <a:r>
              <a:rPr lang="en-US" sz="2500" dirty="0" smtClean="0"/>
              <a:t>Embrace your new job as a pump jockey</a:t>
            </a:r>
          </a:p>
          <a:p>
            <a:r>
              <a:rPr lang="en-US" sz="2500" b="1" dirty="0" smtClean="0"/>
              <a:t>Step 3: </a:t>
            </a:r>
            <a:r>
              <a:rPr lang="en-US" sz="2500" dirty="0" smtClean="0"/>
              <a:t>Do some math!</a:t>
            </a:r>
          </a:p>
          <a:p>
            <a:pPr lvl="1"/>
            <a:r>
              <a:rPr lang="en-US" sz="2500" dirty="0" smtClean="0"/>
              <a:t>You make Utah’s minimum wage per hour, which is</a:t>
            </a:r>
            <a:r>
              <a:rPr lang="is-IS" sz="2500" dirty="0" smtClean="0"/>
              <a:t>…</a:t>
            </a:r>
          </a:p>
          <a:p>
            <a:pPr lvl="2"/>
            <a:r>
              <a:rPr lang="is-IS" sz="2500" dirty="0" smtClean="0"/>
              <a:t>$7.25 per hour</a:t>
            </a:r>
          </a:p>
          <a:p>
            <a:pPr lvl="1"/>
            <a:r>
              <a:rPr lang="is-IS" sz="2500" dirty="0" smtClean="0"/>
              <a:t>You work 20 hours per week</a:t>
            </a:r>
            <a:endParaRPr lang="en-US" sz="2500" dirty="0" smtClean="0"/>
          </a:p>
          <a:p>
            <a:endParaRPr lang="en-US" sz="2500" dirty="0" smtClean="0"/>
          </a:p>
        </p:txBody>
      </p:sp>
    </p:spTree>
    <p:extLst>
      <p:ext uri="{BB962C8B-B14F-4D97-AF65-F5344CB8AC3E}">
        <p14:creationId xmlns:p14="http://schemas.microsoft.com/office/powerpoint/2010/main" val="29339653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Minimum wage laws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7734205" cy="3916363"/>
          </a:xfrm>
        </p:spPr>
        <p:txBody>
          <a:bodyPr>
            <a:noAutofit/>
          </a:bodyPr>
          <a:lstStyle/>
          <a:p>
            <a:r>
              <a:rPr lang="en-US" sz="2900" dirty="0" smtClean="0"/>
              <a:t>The federal government has set the national minimum wage at $7.25 an hour</a:t>
            </a:r>
          </a:p>
          <a:p>
            <a:r>
              <a:rPr lang="en-US" sz="2900" dirty="0" smtClean="0"/>
              <a:t>The minimum wage is set by the Fair Labor Standards Act</a:t>
            </a:r>
          </a:p>
          <a:p>
            <a:r>
              <a:rPr lang="en-US" sz="2900" dirty="0" smtClean="0"/>
              <a:t>States get to decide their own wage if it’s higher than the federal government’s</a:t>
            </a:r>
          </a:p>
          <a:p>
            <a:pPr lvl="1"/>
            <a:r>
              <a:rPr lang="en-US" sz="2900" dirty="0" smtClean="0"/>
              <a:t>Washington, D.C.’s minimum is $11.50</a:t>
            </a:r>
          </a:p>
          <a:p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777112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years of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600" dirty="0" smtClean="0"/>
              <a:t>You get paid $7.25 per hour</a:t>
            </a:r>
          </a:p>
          <a:p>
            <a:r>
              <a:rPr lang="en-US" sz="2600" dirty="0" smtClean="0"/>
              <a:t>You work 20 hours a week</a:t>
            </a:r>
          </a:p>
          <a:p>
            <a:r>
              <a:rPr lang="en-US" sz="2600" dirty="0" smtClean="0"/>
              <a:t>There are 52 weeks in a year</a:t>
            </a:r>
          </a:p>
          <a:p>
            <a:pPr lvl="1"/>
            <a:r>
              <a:rPr lang="en-US" sz="2600" dirty="0" smtClean="0"/>
              <a:t>Do the math — how much do you make in a year?</a:t>
            </a:r>
          </a:p>
          <a:p>
            <a:r>
              <a:rPr lang="en-US" sz="2600" dirty="0" smtClean="0"/>
              <a:t>Take that total and double it</a:t>
            </a:r>
          </a:p>
          <a:p>
            <a:pPr lvl="1"/>
            <a:r>
              <a:rPr lang="en-US" sz="2600" dirty="0" smtClean="0"/>
              <a:t>You make???</a:t>
            </a:r>
          </a:p>
          <a:p>
            <a:pPr lvl="2"/>
            <a:r>
              <a:rPr lang="en-US" sz="2600" dirty="0" smtClean="0"/>
              <a:t>$15,080 ($7,540 per year)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1490726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years of expenses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Your paycheck: $7,540</a:t>
            </a:r>
          </a:p>
          <a:p>
            <a:r>
              <a:rPr lang="en-US" sz="3000" dirty="0" smtClean="0"/>
              <a:t>What are your expenses?</a:t>
            </a:r>
          </a:p>
          <a:p>
            <a:pPr lvl="1"/>
            <a:r>
              <a:rPr lang="en-US" sz="3000" dirty="0" smtClean="0"/>
              <a:t> Taxes</a:t>
            </a:r>
          </a:p>
          <a:p>
            <a:pPr lvl="1"/>
            <a:r>
              <a:rPr lang="en-US" sz="3000" dirty="0" smtClean="0"/>
              <a:t> Rent</a:t>
            </a:r>
          </a:p>
          <a:p>
            <a:pPr lvl="1"/>
            <a:r>
              <a:rPr lang="en-US" sz="3000" dirty="0" smtClean="0"/>
              <a:t> Food</a:t>
            </a:r>
          </a:p>
          <a:p>
            <a:pPr lvl="1"/>
            <a:r>
              <a:rPr lang="en-US" sz="3000" dirty="0" smtClean="0"/>
              <a:t> Phone plan</a:t>
            </a:r>
          </a:p>
          <a:p>
            <a:pPr lvl="1"/>
            <a:r>
              <a:rPr lang="en-US" sz="3000" dirty="0" smtClean="0"/>
              <a:t> Car insurance</a:t>
            </a:r>
          </a:p>
        </p:txBody>
      </p:sp>
    </p:spTree>
    <p:extLst>
      <p:ext uri="{BB962C8B-B14F-4D97-AF65-F5344CB8AC3E}">
        <p14:creationId xmlns:p14="http://schemas.microsoft.com/office/powerpoint/2010/main" val="3057009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U.S. taxes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7034714" cy="3916363"/>
          </a:xfrm>
        </p:spPr>
        <p:txBody>
          <a:bodyPr>
            <a:noAutofit/>
          </a:bodyPr>
          <a:lstStyle/>
          <a:p>
            <a:r>
              <a:rPr lang="en-US" sz="2500" dirty="0" smtClean="0"/>
              <a:t>What taxes do you pay?</a:t>
            </a:r>
          </a:p>
          <a:p>
            <a:pPr lvl="1"/>
            <a:r>
              <a:rPr lang="en-US" sz="2500" dirty="0" smtClean="0"/>
              <a:t>Federal income taxes</a:t>
            </a:r>
          </a:p>
          <a:p>
            <a:pPr lvl="1"/>
            <a:r>
              <a:rPr lang="en-US" sz="2500" dirty="0" smtClean="0"/>
              <a:t>State income taxes</a:t>
            </a:r>
          </a:p>
          <a:p>
            <a:pPr lvl="1"/>
            <a:r>
              <a:rPr lang="en-US" sz="2500" dirty="0" smtClean="0"/>
              <a:t>Payroll taxes (Social Security &amp; Medicare)</a:t>
            </a:r>
          </a:p>
          <a:p>
            <a:pPr lvl="1"/>
            <a:r>
              <a:rPr lang="en-US" sz="2500" dirty="0" smtClean="0"/>
              <a:t>Sales tax</a:t>
            </a:r>
          </a:p>
          <a:p>
            <a:pPr lvl="1"/>
            <a:r>
              <a:rPr lang="en-US" sz="2500" dirty="0" smtClean="0"/>
              <a:t>Excise taxes</a:t>
            </a:r>
          </a:p>
          <a:p>
            <a:pPr lvl="1"/>
            <a:r>
              <a:rPr lang="en-US" sz="2500" dirty="0" smtClean="0"/>
              <a:t>Property tax</a:t>
            </a:r>
          </a:p>
          <a:p>
            <a:pPr lvl="1"/>
            <a:r>
              <a:rPr lang="en-US" sz="2500" dirty="0" smtClean="0"/>
              <a:t>Estate tax</a:t>
            </a:r>
          </a:p>
          <a:p>
            <a:pPr lvl="1"/>
            <a:r>
              <a:rPr lang="en-US" sz="2500" dirty="0" smtClean="0"/>
              <a:t>Gift taxes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6946360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Payroll taxes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8" y="2209800"/>
            <a:ext cx="8157581" cy="3916363"/>
          </a:xfrm>
        </p:spPr>
        <p:txBody>
          <a:bodyPr>
            <a:normAutofit/>
          </a:bodyPr>
          <a:lstStyle/>
          <a:p>
            <a:r>
              <a:rPr lang="en-US" sz="2500" dirty="0" smtClean="0"/>
              <a:t>6.2% of your paycheck MUST go to Social Security</a:t>
            </a:r>
          </a:p>
          <a:p>
            <a:pPr lvl="1"/>
            <a:r>
              <a:rPr lang="en-US" sz="2300" dirty="0" smtClean="0"/>
              <a:t>How much is 6.2% of $7,540?</a:t>
            </a:r>
          </a:p>
          <a:p>
            <a:r>
              <a:rPr lang="en-US" sz="2500" dirty="0" smtClean="0"/>
              <a:t>The employer will also pay 6.2% per employee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sz="2500" dirty="0" smtClean="0"/>
              <a:t>1.45% of your paycheck MUST go to Medicare</a:t>
            </a:r>
          </a:p>
          <a:p>
            <a:pPr lvl="1"/>
            <a:r>
              <a:rPr lang="en-US" sz="2300" dirty="0" smtClean="0"/>
              <a:t>How much is 1.45% of $7,540?</a:t>
            </a:r>
          </a:p>
          <a:p>
            <a:r>
              <a:rPr lang="en-US" sz="2500" dirty="0" smtClean="0"/>
              <a:t>The employer will also pay 1.45% per employee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0982909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Real-life costs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6508377" cy="4194988"/>
          </a:xfrm>
        </p:spPr>
        <p:txBody>
          <a:bodyPr>
            <a:normAutofit/>
          </a:bodyPr>
          <a:lstStyle/>
          <a:p>
            <a:r>
              <a:rPr lang="en-US" sz="2200" dirty="0" smtClean="0"/>
              <a:t>Total tax:</a:t>
            </a:r>
          </a:p>
          <a:p>
            <a:r>
              <a:rPr lang="en-US" sz="2200" dirty="0" smtClean="0"/>
              <a:t>Car insurance: </a:t>
            </a:r>
          </a:p>
          <a:p>
            <a:pPr lvl="1"/>
            <a:r>
              <a:rPr lang="en-US" sz="2200" dirty="0" smtClean="0"/>
              <a:t>Boys = $600 per month</a:t>
            </a:r>
          </a:p>
          <a:p>
            <a:pPr lvl="1"/>
            <a:r>
              <a:rPr lang="en-US" sz="2200" dirty="0" smtClean="0"/>
              <a:t>Girls = $500 per month</a:t>
            </a:r>
          </a:p>
          <a:p>
            <a:r>
              <a:rPr lang="en-US" sz="2200" dirty="0" smtClean="0"/>
              <a:t>Phone plan:</a:t>
            </a:r>
          </a:p>
          <a:p>
            <a:pPr lvl="1"/>
            <a:r>
              <a:rPr lang="en-US" sz="2200" dirty="0" smtClean="0"/>
              <a:t>$30 per month</a:t>
            </a:r>
          </a:p>
          <a:p>
            <a:r>
              <a:rPr lang="en-US" sz="2200" dirty="0" smtClean="0"/>
              <a:t>Food?</a:t>
            </a:r>
          </a:p>
          <a:p>
            <a:r>
              <a:rPr lang="en-US" sz="2200" dirty="0" smtClean="0"/>
              <a:t>Rent?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8906159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1169</TotalTime>
  <Words>528</Words>
  <Application>Microsoft Macintosh PowerPoint</Application>
  <PresentationFormat>On-screen Show (4:3)</PresentationFormat>
  <Paragraphs>74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Plaza</vt:lpstr>
      <vt:lpstr>Real Life: Day 1</vt:lpstr>
      <vt:lpstr>Real life simulation</vt:lpstr>
      <vt:lpstr>Congrats! You got a job!</vt:lpstr>
      <vt:lpstr>Minimum wage laws</vt:lpstr>
      <vt:lpstr>Two years of work</vt:lpstr>
      <vt:lpstr>Two years of expenses</vt:lpstr>
      <vt:lpstr>U.S. taxes</vt:lpstr>
      <vt:lpstr>Payroll taxes</vt:lpstr>
      <vt:lpstr>Real-life costs</vt:lpstr>
      <vt:lpstr>Your Balance Sheet #1</vt:lpstr>
      <vt:lpstr>Cut the check</vt:lpstr>
    </vt:vector>
  </TitlesOfParts>
  <Company>Alpine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 Life: Day 1</dc:title>
  <dc:creator>Jackie Hicken</dc:creator>
  <cp:lastModifiedBy>Jackie Hicken</cp:lastModifiedBy>
  <cp:revision>74</cp:revision>
  <dcterms:created xsi:type="dcterms:W3CDTF">2016-10-07T01:31:06Z</dcterms:created>
  <dcterms:modified xsi:type="dcterms:W3CDTF">2016-10-11T17:40:47Z</dcterms:modified>
</cp:coreProperties>
</file>