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75" r:id="rId15"/>
    <p:sldId id="268" r:id="rId16"/>
    <p:sldId id="276" r:id="rId17"/>
    <p:sldId id="270" r:id="rId18"/>
    <p:sldId id="269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453F-1C30-A44C-837B-0887D1820329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FFB10-3C18-4A4B-AE08-FA6B4DCF5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www.guttmacher.org</a:t>
            </a:r>
            <a:r>
              <a:rPr lang="en-US" dirty="0" smtClean="0"/>
              <a:t>/state-policy/explore/overview-abortion-laws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www.pewforum.org</a:t>
            </a:r>
            <a:r>
              <a:rPr lang="en-US" dirty="0" smtClean="0"/>
              <a:t>/2008/09/30/abortion-laws-around-the-world/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www.nerdwallet.com</a:t>
            </a:r>
            <a:r>
              <a:rPr lang="en-US" dirty="0" smtClean="0"/>
              <a:t>/blog/health/medical-bills-101-from-pregnancy-to-delivery/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www.lifenews.com</a:t>
            </a:r>
            <a:r>
              <a:rPr lang="en-US" dirty="0" smtClean="0"/>
              <a:t>/2016/09/09/federal-judge-orders-utah-to-fund-planned-parenthood-abortion-business/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www.ippfwhr.org</a:t>
            </a:r>
            <a:r>
              <a:rPr lang="en-US" dirty="0" smtClean="0"/>
              <a:t>/en/who-we-are-our-history-frequently-asked-questions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FB10-3C18-4A4B-AE08-FA6B4DCF52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9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B73B49-C6D3-F041-8354-90EB7124A9F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3CA223-64AD-7B4B-91F0-16C16B3B9C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10: Happy 34</a:t>
            </a:r>
            <a:r>
              <a:rPr lang="en-US" baseline="30000" dirty="0" smtClean="0"/>
              <a:t>th</a:t>
            </a:r>
            <a:r>
              <a:rPr lang="en-US" dirty="0"/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real-world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0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Laws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Roe v. Wade (1973) </a:t>
            </a:r>
            <a:r>
              <a:rPr lang="en-US" sz="4400" dirty="0" smtClean="0"/>
              <a:t>– A Supreme Court case that said a woman has the right to make medical decisions for herself, including abortion decisions, without political interference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211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 Hyde Amendment (1977): </a:t>
            </a:r>
            <a:r>
              <a:rPr lang="en-US" sz="5000" dirty="0" smtClean="0"/>
              <a:t>Forbids the use of federal funds for abortions except in cases of life endangerment, rape, or incest</a:t>
            </a:r>
          </a:p>
        </p:txBody>
      </p:sp>
    </p:spTree>
    <p:extLst>
      <p:ext uri="{BB962C8B-B14F-4D97-AF65-F5344CB8AC3E}">
        <p14:creationId xmlns:p14="http://schemas.microsoft.com/office/powerpoint/2010/main" val="220892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State laws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5130" y="1600199"/>
            <a:ext cx="8778310" cy="499759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38 states require a licensed physician to perform abortions</a:t>
            </a:r>
          </a:p>
          <a:p>
            <a:r>
              <a:rPr lang="en-US" dirty="0" smtClean="0"/>
              <a:t>43 states limit abortions after fetal </a:t>
            </a:r>
            <a:r>
              <a:rPr lang="en-US" dirty="0" smtClean="0"/>
              <a:t>viability (23 weeks)</a:t>
            </a:r>
            <a:endParaRPr lang="en-US" dirty="0" smtClean="0"/>
          </a:p>
          <a:p>
            <a:r>
              <a:rPr lang="en-US" dirty="0" smtClean="0"/>
              <a:t>19 states prohibit partial-birth abortion</a:t>
            </a:r>
          </a:p>
          <a:p>
            <a:r>
              <a:rPr lang="en-US" dirty="0" smtClean="0"/>
              <a:t>17 states use state funds to pay for abortions</a:t>
            </a:r>
          </a:p>
          <a:p>
            <a:r>
              <a:rPr lang="en-US" dirty="0" smtClean="0"/>
              <a:t>11 states restrict abortion coverage in insurance</a:t>
            </a:r>
          </a:p>
          <a:p>
            <a:r>
              <a:rPr lang="en-US" dirty="0" smtClean="0"/>
              <a:t>45 states allow health care providers to refuse to participate in an abortion</a:t>
            </a:r>
          </a:p>
          <a:p>
            <a:r>
              <a:rPr lang="en-US" dirty="0" smtClean="0"/>
              <a:t>17 states mandate counseling for the women</a:t>
            </a:r>
          </a:p>
          <a:p>
            <a:r>
              <a:rPr lang="en-US" dirty="0" smtClean="0"/>
              <a:t>27 states require waiting periods</a:t>
            </a:r>
          </a:p>
          <a:p>
            <a:r>
              <a:rPr lang="en-US" dirty="0" smtClean="0"/>
              <a:t>37 states require parental </a:t>
            </a:r>
            <a:r>
              <a:rPr lang="en-US" dirty="0" smtClean="0"/>
              <a:t>involvement if underage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7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Utah laws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692988" cy="52578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Must be performed by a licensed physician</a:t>
            </a:r>
          </a:p>
          <a:p>
            <a:r>
              <a:rPr lang="en-US" sz="3100" dirty="0" smtClean="0"/>
              <a:t>Prohibited </a:t>
            </a:r>
            <a:r>
              <a:rPr lang="en-US" sz="3100" dirty="0" smtClean="0"/>
              <a:t>except in cases of life or health endangerment if at viability</a:t>
            </a:r>
          </a:p>
          <a:p>
            <a:pPr lvl="1"/>
            <a:r>
              <a:rPr lang="en-US" sz="3100" dirty="0" smtClean="0"/>
              <a:t>Exception: Fetal abnormality</a:t>
            </a:r>
          </a:p>
          <a:p>
            <a:pPr lvl="1"/>
            <a:r>
              <a:rPr lang="en-US" sz="3100" dirty="0" smtClean="0"/>
              <a:t>Exception: Rape or incest</a:t>
            </a:r>
          </a:p>
          <a:p>
            <a:r>
              <a:rPr lang="en-US" sz="3100" dirty="0" smtClean="0"/>
              <a:t>Partial-birth abortion is banned</a:t>
            </a:r>
          </a:p>
          <a:p>
            <a:r>
              <a:rPr lang="en-US" sz="3100" dirty="0" smtClean="0"/>
              <a:t>Public funding of abortion only in cases of life endangerment, rape, or </a:t>
            </a:r>
            <a:r>
              <a:rPr lang="en-US" sz="3100" dirty="0" smtClean="0"/>
              <a:t>incest (federal law)</a:t>
            </a:r>
            <a:endParaRPr lang="en-US" sz="3100" dirty="0" smtClean="0"/>
          </a:p>
          <a:p>
            <a:r>
              <a:rPr lang="en-US" sz="3100" dirty="0" smtClean="0"/>
              <a:t>Private insurance coverage is limited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79501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Recent debate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1847273"/>
            <a:ext cx="9144000" cy="48259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Recently, Texas passed a law requiring abortion clinics in the state to meet the same health and safety standards as medical centers and outpatient surgeries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The Supreme Court struck down the law; opponents said it designed to force abortion facilities to close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Pro-life activists captured videos of Planned Parenthood officials discussing the sale of fetal remains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67764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Abortion procedure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237" y="1653122"/>
            <a:ext cx="8554371" cy="483882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Aspiration: </a:t>
            </a:r>
            <a:r>
              <a:rPr lang="en-US" dirty="0" smtClean="0"/>
              <a:t>A suction device will suction out the fetus and placenta during the first 6-16 weeks</a:t>
            </a:r>
          </a:p>
          <a:p>
            <a:r>
              <a:rPr lang="en-US" b="1" dirty="0" smtClean="0"/>
              <a:t>Dilation and evacuation: </a:t>
            </a:r>
            <a:r>
              <a:rPr lang="en-US" dirty="0" smtClean="0"/>
              <a:t>After 16 weeks; fetal death is ensured w/shots or drugs, then tubes and forceps are used to remove fetal remains</a:t>
            </a:r>
          </a:p>
          <a:p>
            <a:r>
              <a:rPr lang="en-US" b="1" dirty="0" smtClean="0"/>
              <a:t>Partial-birth abortion/dilation and extraction: </a:t>
            </a:r>
            <a:r>
              <a:rPr lang="en-US" dirty="0" smtClean="0"/>
              <a:t>After 21 weeks; the fetus is pulled almost all the way through the birth canal. An incision is made in the skull to allow a suction catheter inside. The cerebral material is removed until the skull collapses, and the fetus is then fully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7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Big questions to consider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636" y="1824182"/>
            <a:ext cx="8982364" cy="487218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Should a woman be able to make decisions about her own body?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When does life begin?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How late in a pregnancy should abortion be allowed?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Should the father of the child have to be notified?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Should tax dollars be used for abortions?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Should tax dollars go to facilities that perform abortions?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Could Congress incentivize abortion or adoption?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7514" y="1695413"/>
            <a:ext cx="4107726" cy="4572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arguments are there for the pro-life (anti-abortion) side?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1613" y="1695413"/>
            <a:ext cx="4180048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arguments are there for the pro-choice (pro-abortion) side?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3395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Your task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272" y="1600200"/>
            <a:ext cx="8705273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smtClean="0"/>
              <a:t>Until all Americans become pro-life/anti-abortion, abortions </a:t>
            </a:r>
            <a:r>
              <a:rPr lang="en-US" sz="3400" u="sng" dirty="0" smtClean="0"/>
              <a:t>will</a:t>
            </a:r>
            <a:r>
              <a:rPr lang="en-US" sz="3400" dirty="0" smtClean="0"/>
              <a:t> </a:t>
            </a:r>
            <a:r>
              <a:rPr lang="en-US" sz="3400" dirty="0" smtClean="0"/>
              <a:t>happen</a:t>
            </a:r>
          </a:p>
          <a:p>
            <a:pPr>
              <a:lnSpc>
                <a:spcPct val="110000"/>
              </a:lnSpc>
            </a:pPr>
            <a:r>
              <a:rPr lang="en-US" sz="3400" dirty="0"/>
              <a:t> </a:t>
            </a:r>
            <a:r>
              <a:rPr lang="en-US" sz="3400" dirty="0" smtClean="0"/>
              <a:t>Americans are split almost 50/50 on the issue</a:t>
            </a:r>
            <a:endParaRPr lang="en-US" sz="3400" dirty="0" smtClean="0"/>
          </a:p>
          <a:p>
            <a:pPr>
              <a:lnSpc>
                <a:spcPct val="110000"/>
              </a:lnSpc>
            </a:pPr>
            <a:r>
              <a:rPr lang="en-US" sz="3400" dirty="0" smtClean="0"/>
              <a:t>Your task, as “politicians,” is to find a way to balance your beliefs </a:t>
            </a:r>
            <a:r>
              <a:rPr lang="en-US" sz="3400" dirty="0" smtClean="0"/>
              <a:t>with reality</a:t>
            </a:r>
            <a:endParaRPr lang="en-US" sz="3400" dirty="0" smtClean="0"/>
          </a:p>
          <a:p>
            <a:pPr>
              <a:lnSpc>
                <a:spcPct val="110000"/>
              </a:lnSpc>
            </a:pPr>
            <a:r>
              <a:rPr lang="en-US" sz="3400" dirty="0" smtClean="0"/>
              <a:t>With </a:t>
            </a:r>
            <a:r>
              <a:rPr lang="en-US" sz="3400" dirty="0" smtClean="0"/>
              <a:t>a group of </a:t>
            </a:r>
            <a:r>
              <a:rPr lang="en-US" sz="3400" dirty="0" smtClean="0"/>
              <a:t>5 </a:t>
            </a:r>
            <a:r>
              <a:rPr lang="en-US" sz="3400" dirty="0" smtClean="0"/>
              <a:t>or fewer, put together a legislative </a:t>
            </a:r>
            <a:r>
              <a:rPr lang="en-US" sz="3400" dirty="0" smtClean="0"/>
              <a:t>bill. </a:t>
            </a:r>
            <a:r>
              <a:rPr lang="en-US" sz="3400" dirty="0" smtClean="0"/>
              <a:t>What would your laws look like regarding abortion?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64413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Policy template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54" y="1600200"/>
            <a:ext cx="8342694" cy="5003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800" b="1" dirty="0" smtClean="0"/>
              <a:t> Title</a:t>
            </a:r>
            <a:r>
              <a:rPr lang="en-US" sz="3800" b="1" dirty="0" smtClean="0"/>
              <a:t>: </a:t>
            </a:r>
            <a:r>
              <a:rPr lang="en-US" sz="3800" dirty="0" smtClean="0"/>
              <a:t>Give your bill a title</a:t>
            </a:r>
          </a:p>
          <a:p>
            <a:pPr>
              <a:lnSpc>
                <a:spcPct val="110000"/>
              </a:lnSpc>
            </a:pPr>
            <a:r>
              <a:rPr lang="en-US" sz="3800" b="1" dirty="0" smtClean="0"/>
              <a:t> Problem </a:t>
            </a:r>
            <a:r>
              <a:rPr lang="en-US" sz="3800" b="1" dirty="0" smtClean="0"/>
              <a:t>statement: </a:t>
            </a:r>
            <a:r>
              <a:rPr lang="en-US" sz="3800" dirty="0" smtClean="0"/>
              <a:t>What problem are you trying to fix?</a:t>
            </a:r>
          </a:p>
          <a:p>
            <a:pPr>
              <a:lnSpc>
                <a:spcPct val="110000"/>
              </a:lnSpc>
            </a:pPr>
            <a:r>
              <a:rPr lang="en-US" sz="3800" b="1" dirty="0" smtClean="0"/>
              <a:t> Proposed </a:t>
            </a:r>
            <a:r>
              <a:rPr lang="en-US" sz="3800" b="1" dirty="0" smtClean="0"/>
              <a:t>solution: </a:t>
            </a:r>
            <a:r>
              <a:rPr lang="en-US" sz="3800" dirty="0" smtClean="0"/>
              <a:t>What is your proposed </a:t>
            </a:r>
            <a:r>
              <a:rPr lang="en-US" sz="3800" dirty="0" smtClean="0"/>
              <a:t>fix</a:t>
            </a:r>
            <a:r>
              <a:rPr lang="en-US" sz="3800" dirty="0" smtClean="0"/>
              <a:t>? </a:t>
            </a:r>
            <a:r>
              <a:rPr lang="en-US" sz="3800" dirty="0" smtClean="0"/>
              <a:t>Be </a:t>
            </a:r>
            <a:r>
              <a:rPr lang="en-US" sz="3800" dirty="0" smtClean="0"/>
              <a:t>thorough — use bullet points to come up with federal laws for abortion. </a:t>
            </a:r>
            <a:r>
              <a:rPr lang="en-US" sz="3800" dirty="0" smtClean="0"/>
              <a:t>Use current laws as your guide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87102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Rolling for children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781" y="1600200"/>
            <a:ext cx="9011307" cy="492129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If you roll an odd number</a:t>
            </a:r>
            <a:r>
              <a:rPr lang="is-IS" b="1" dirty="0" smtClean="0"/>
              <a:t>… </a:t>
            </a:r>
          </a:p>
          <a:p>
            <a:pPr lvl="1">
              <a:lnSpc>
                <a:spcPct val="110000"/>
              </a:lnSpc>
            </a:pPr>
            <a:r>
              <a:rPr lang="is-IS" sz="2900" dirty="0" smtClean="0"/>
              <a:t> Congratulations on your new baby!</a:t>
            </a:r>
          </a:p>
          <a:p>
            <a:pPr lvl="1">
              <a:lnSpc>
                <a:spcPct val="110000"/>
              </a:lnSpc>
            </a:pPr>
            <a:r>
              <a:rPr lang="is-IS" sz="2900" dirty="0" smtClean="0"/>
              <a:t> Roll for gender: odd = boy, even = girl</a:t>
            </a:r>
          </a:p>
          <a:p>
            <a:pPr>
              <a:lnSpc>
                <a:spcPct val="110000"/>
              </a:lnSpc>
            </a:pPr>
            <a:r>
              <a:rPr lang="is-IS" b="1" dirty="0" smtClean="0"/>
              <a:t>If this is your first baby:</a:t>
            </a:r>
          </a:p>
          <a:p>
            <a:pPr lvl="1">
              <a:lnSpc>
                <a:spcPct val="110000"/>
              </a:lnSpc>
            </a:pPr>
            <a:r>
              <a:rPr lang="is-IS" sz="2900" dirty="0" smtClean="0"/>
              <a:t> Name it (must be OK’d by the government)</a:t>
            </a:r>
          </a:p>
          <a:p>
            <a:pPr lvl="1">
              <a:lnSpc>
                <a:spcPct val="110000"/>
              </a:lnSpc>
            </a:pPr>
            <a:r>
              <a:rPr lang="is-IS" sz="2900" dirty="0" smtClean="0"/>
              <a:t> Hospital = $10,000 (you pay until you hit your deductible)</a:t>
            </a:r>
          </a:p>
          <a:p>
            <a:pPr lvl="1">
              <a:lnSpc>
                <a:spcPct val="110000"/>
              </a:lnSpc>
            </a:pPr>
            <a:r>
              <a:rPr lang="en-US" sz="2900" dirty="0" smtClean="0"/>
              <a:t> 1</a:t>
            </a:r>
            <a:r>
              <a:rPr lang="en-US" sz="2900" baseline="30000" dirty="0" smtClean="0"/>
              <a:t>st</a:t>
            </a:r>
            <a:r>
              <a:rPr lang="en-US" sz="2900" dirty="0" smtClean="0"/>
              <a:t> year of life cost = $13,000</a:t>
            </a:r>
          </a:p>
          <a:p>
            <a:pPr lvl="1">
              <a:lnSpc>
                <a:spcPct val="110000"/>
              </a:lnSpc>
            </a:pPr>
            <a:r>
              <a:rPr lang="en-US" sz="2900" dirty="0" smtClean="0"/>
              <a:t> Daycare cost = $10,000</a:t>
            </a:r>
          </a:p>
          <a:p>
            <a:pPr lvl="1">
              <a:lnSpc>
                <a:spcPct val="110000"/>
              </a:lnSpc>
            </a:pPr>
            <a:r>
              <a:rPr lang="en-US" sz="2900" dirty="0"/>
              <a:t> </a:t>
            </a:r>
            <a:r>
              <a:rPr lang="en-US" sz="2900" dirty="0" smtClean="0"/>
              <a:t>$6,000 in tax breaks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2072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Bill process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0993" y="1600199"/>
            <a:ext cx="8325055" cy="47858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500" dirty="0" smtClean="0"/>
              <a:t>Your small group would be considered a subcommittee on Capitol Hill</a:t>
            </a:r>
          </a:p>
          <a:p>
            <a:pPr>
              <a:lnSpc>
                <a:spcPct val="110000"/>
              </a:lnSpc>
            </a:pPr>
            <a:r>
              <a:rPr lang="en-US" sz="3500" dirty="0" smtClean="0"/>
              <a:t>Subcommittee bills go to big committees — </a:t>
            </a:r>
            <a:r>
              <a:rPr lang="en-US" sz="3500" dirty="0" smtClean="0"/>
              <a:t>when done, join </a:t>
            </a:r>
            <a:r>
              <a:rPr lang="en-US" sz="3500" dirty="0" smtClean="0"/>
              <a:t>with another group and find a way to merge your bills</a:t>
            </a:r>
          </a:p>
          <a:p>
            <a:pPr>
              <a:lnSpc>
                <a:spcPct val="110000"/>
              </a:lnSpc>
            </a:pPr>
            <a:r>
              <a:rPr lang="en-US" sz="3500" dirty="0"/>
              <a:t>C</a:t>
            </a:r>
            <a:r>
              <a:rPr lang="en-US" sz="3500" dirty="0" smtClean="0"/>
              <a:t>ommittee bills go to the entire House/Senate, so be prepared to present your bill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9508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212" y="1600199"/>
            <a:ext cx="8424836" cy="50160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If this is your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baby: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Name it (must be OK’d by the government)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Hospital </a:t>
            </a:r>
            <a:r>
              <a:rPr lang="is-IS" sz="3200" dirty="0"/>
              <a:t>cost = $10,000 (you pay until you hit your deductible, then insurance </a:t>
            </a:r>
            <a:r>
              <a:rPr lang="is-IS" sz="3200" dirty="0" smtClean="0"/>
              <a:t>pays)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/>
              <a:t>year of life </a:t>
            </a:r>
            <a:r>
              <a:rPr lang="en-US" sz="3200" dirty="0" smtClean="0"/>
              <a:t>cost for new baby </a:t>
            </a:r>
            <a:r>
              <a:rPr lang="en-US" sz="3200" dirty="0"/>
              <a:t>= $</a:t>
            </a:r>
            <a:r>
              <a:rPr lang="en-US" sz="3200" dirty="0" smtClean="0"/>
              <a:t>10,000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Cost for other child = $13,000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Daycare cost = $20,000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$5,000 + $5,000 + $1,000 in tax breaks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300624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Rolling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212" y="1600199"/>
            <a:ext cx="8424836" cy="525780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If this is </a:t>
            </a:r>
            <a:r>
              <a:rPr lang="en-US" sz="3200" dirty="0" smtClean="0"/>
              <a:t>your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baby</a:t>
            </a:r>
            <a:r>
              <a:rPr lang="en-US" sz="3200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Name it (must be OK’d by the government)</a:t>
            </a:r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Hospital </a:t>
            </a:r>
            <a:r>
              <a:rPr lang="is-IS" sz="3200" dirty="0"/>
              <a:t>cost = $10,000 (you pay until you hit your deductible, then insurance </a:t>
            </a:r>
            <a:r>
              <a:rPr lang="is-IS" sz="3200" dirty="0" smtClean="0"/>
              <a:t>pays)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/>
              <a:t>year of life </a:t>
            </a:r>
            <a:r>
              <a:rPr lang="en-US" sz="3200" dirty="0" smtClean="0"/>
              <a:t>cost for new baby </a:t>
            </a:r>
            <a:r>
              <a:rPr lang="en-US" sz="3200" dirty="0"/>
              <a:t>= </a:t>
            </a:r>
            <a:r>
              <a:rPr lang="en-US" sz="3200" dirty="0" smtClean="0"/>
              <a:t>$</a:t>
            </a:r>
            <a:r>
              <a:rPr lang="en-US" sz="3200" dirty="0"/>
              <a:t>8</a:t>
            </a:r>
            <a:r>
              <a:rPr lang="en-US" sz="3200" dirty="0" smtClean="0"/>
              <a:t>,000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Cost for other </a:t>
            </a:r>
            <a:r>
              <a:rPr lang="is-IS" sz="3200" dirty="0" smtClean="0"/>
              <a:t>children </a:t>
            </a:r>
            <a:r>
              <a:rPr lang="is-IS" sz="3200" dirty="0" smtClean="0"/>
              <a:t>= </a:t>
            </a:r>
            <a:r>
              <a:rPr lang="is-IS" sz="3200" dirty="0" smtClean="0"/>
              <a:t>$26,000</a:t>
            </a:r>
            <a:endParaRPr lang="is-IS" sz="3200" dirty="0" smtClean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</a:t>
            </a:r>
            <a:r>
              <a:rPr lang="is-IS" sz="3200" dirty="0" smtClean="0"/>
              <a:t>Daycare </a:t>
            </a:r>
            <a:r>
              <a:rPr lang="is-IS" sz="3200" dirty="0" smtClean="0"/>
              <a:t>= </a:t>
            </a:r>
            <a:r>
              <a:rPr lang="is-IS" sz="3200" dirty="0" smtClean="0"/>
              <a:t>$20,000 (your oldest is in school now)</a:t>
            </a:r>
            <a:endParaRPr lang="is-IS" sz="3200" dirty="0" smtClean="0"/>
          </a:p>
          <a:p>
            <a:pPr lvl="1">
              <a:lnSpc>
                <a:spcPct val="110000"/>
              </a:lnSpc>
            </a:pPr>
            <a:r>
              <a:rPr lang="is-IS" sz="3200" dirty="0" smtClean="0"/>
              <a:t> $5,000 + $</a:t>
            </a:r>
            <a:r>
              <a:rPr lang="is-IS" sz="3200" dirty="0" smtClean="0"/>
              <a:t>5,000 + 5,000 </a:t>
            </a:r>
            <a:r>
              <a:rPr lang="is-IS" sz="3200" dirty="0" smtClean="0"/>
              <a:t>+ $1,000 in tax breaks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133567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Calculate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7037" y="1600199"/>
            <a:ext cx="8349011" cy="50729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your normal expenses for the day</a:t>
            </a:r>
          </a:p>
          <a:p>
            <a:pPr lvl="1"/>
            <a:r>
              <a:rPr lang="en-US" sz="3200" dirty="0" smtClean="0"/>
              <a:t>Taxes</a:t>
            </a:r>
          </a:p>
          <a:p>
            <a:pPr lvl="1"/>
            <a:r>
              <a:rPr lang="en-US" sz="3200" dirty="0" smtClean="0"/>
              <a:t>Housing</a:t>
            </a:r>
          </a:p>
          <a:p>
            <a:pPr lvl="1"/>
            <a:r>
              <a:rPr lang="en-US" sz="3200" dirty="0" smtClean="0"/>
              <a:t>Food</a:t>
            </a:r>
          </a:p>
          <a:p>
            <a:pPr lvl="1"/>
            <a:r>
              <a:rPr lang="en-US" sz="3200" dirty="0" smtClean="0"/>
              <a:t>Health insurance</a:t>
            </a:r>
          </a:p>
          <a:p>
            <a:pPr lvl="1"/>
            <a:r>
              <a:rPr lang="en-US" sz="3200" dirty="0" smtClean="0"/>
              <a:t>Transportation</a:t>
            </a:r>
          </a:p>
          <a:p>
            <a:pPr lvl="1"/>
            <a:endParaRPr lang="en-US" sz="3200" dirty="0"/>
          </a:p>
          <a:p>
            <a:r>
              <a:rPr lang="en-US" sz="3200" dirty="0" smtClean="0"/>
              <a:t>Pay off any new expenses you accrued </a:t>
            </a:r>
            <a:r>
              <a:rPr lang="en-US" sz="3200" dirty="0" smtClean="0"/>
              <a:t>today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7228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554011"/>
            <a:ext cx="7123113" cy="167322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Be serious &amp; sensitive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Abortion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300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Quick facts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85899"/>
          </a:xfrm>
        </p:spPr>
        <p:txBody>
          <a:bodyPr>
            <a:normAutofit/>
          </a:bodyPr>
          <a:lstStyle/>
          <a:p>
            <a:r>
              <a:rPr lang="en-US" dirty="0" smtClean="0"/>
              <a:t>Nearly ½ of pregnancies among American women in 2011 were unintended</a:t>
            </a:r>
          </a:p>
          <a:p>
            <a:r>
              <a:rPr lang="en-US" dirty="0" smtClean="0"/>
              <a:t>4 in 10 of these were terminated by abortion</a:t>
            </a:r>
          </a:p>
          <a:p>
            <a:r>
              <a:rPr lang="en-US" dirty="0" smtClean="0"/>
              <a:t>21% of all pregnancies end in abortion</a:t>
            </a:r>
          </a:p>
          <a:p>
            <a:r>
              <a:rPr lang="en-US" dirty="0" smtClean="0"/>
              <a:t>1.06 million abortions were performed in 2011</a:t>
            </a:r>
          </a:p>
          <a:p>
            <a:r>
              <a:rPr lang="en-US" dirty="0" smtClean="0"/>
              <a:t>12% of abortion patients were teens</a:t>
            </a:r>
          </a:p>
          <a:p>
            <a:r>
              <a:rPr lang="en-US" dirty="0" smtClean="0"/>
              <a:t>More than ½ of abortion patients were in their 20s</a:t>
            </a:r>
          </a:p>
          <a:p>
            <a:r>
              <a:rPr lang="en-US" dirty="0" smtClean="0"/>
              <a:t>59% of abortions in 2014 were obtained by patients who had had at least one previous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0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Quick facts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435" y="1688405"/>
            <a:ext cx="8395613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000" dirty="0"/>
              <a:t>M</a:t>
            </a:r>
            <a:r>
              <a:rPr lang="en-US" sz="3000" dirty="0" smtClean="0"/>
              <a:t>ost common reasons for having an abortion: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 Concern for or responsibility to other individuals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 Inability to afford a child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 Belief that having a baby would interfere with work, school, or the ability to care for dependents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 Did not want to be a single parent or were having problems with husband or partner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1958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0709"/>
          </a:xfrm>
        </p:spPr>
        <p:txBody>
          <a:bodyPr>
            <a:normAutofit fontScale="92500" lnSpcReduction="10000"/>
          </a:bodyPr>
          <a:lstStyle/>
          <a:p>
            <a:r>
              <a:rPr lang="en-US" sz="5000" dirty="0" smtClean="0"/>
              <a:t> Cost of an abortion: </a:t>
            </a:r>
            <a:r>
              <a:rPr lang="en-US" sz="5000" dirty="0" smtClean="0"/>
              <a:t>    	 	$</a:t>
            </a:r>
            <a:r>
              <a:rPr lang="en-US" sz="5000" dirty="0" smtClean="0"/>
              <a:t>480</a:t>
            </a:r>
            <a:r>
              <a:rPr lang="en-US" sz="5000" dirty="0" smtClean="0"/>
              <a:t>-$504</a:t>
            </a:r>
            <a:endParaRPr lang="en-US" sz="5000" dirty="0" smtClean="0"/>
          </a:p>
          <a:p>
            <a:endParaRPr lang="en-US" sz="1000" dirty="0" smtClean="0"/>
          </a:p>
          <a:p>
            <a:r>
              <a:rPr lang="en-US" sz="5000" dirty="0" smtClean="0"/>
              <a:t> Cost of carrying a baby and giving birth: </a:t>
            </a:r>
            <a:r>
              <a:rPr lang="en-US" sz="5000" dirty="0" smtClean="0"/>
              <a:t>                 	$</a:t>
            </a:r>
            <a:r>
              <a:rPr lang="en-US" sz="5000" dirty="0" smtClean="0"/>
              <a:t>9,700-$</a:t>
            </a:r>
            <a:r>
              <a:rPr lang="en-US" sz="5000" dirty="0" smtClean="0"/>
              <a:t>12,500</a:t>
            </a:r>
          </a:p>
          <a:p>
            <a:r>
              <a:rPr lang="en-US" sz="5000" dirty="0"/>
              <a:t> </a:t>
            </a:r>
            <a:r>
              <a:rPr lang="en-US" sz="5000" dirty="0" smtClean="0"/>
              <a:t>Some adoptive families will pay medical bills &amp; living expenses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690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243</TotalTime>
  <Words>1200</Words>
  <Application>Microsoft Macintosh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Day 10: Happy 34th!</vt:lpstr>
      <vt:lpstr>Rolling for children</vt:lpstr>
      <vt:lpstr>Rolling for children</vt:lpstr>
      <vt:lpstr>Rolling for children</vt:lpstr>
      <vt:lpstr>Calculate</vt:lpstr>
      <vt:lpstr>Abortion</vt:lpstr>
      <vt:lpstr>Quick facts</vt:lpstr>
      <vt:lpstr>Quick facts</vt:lpstr>
      <vt:lpstr>Costs</vt:lpstr>
      <vt:lpstr>Laws</vt:lpstr>
      <vt:lpstr>Laws</vt:lpstr>
      <vt:lpstr>State laws</vt:lpstr>
      <vt:lpstr>Utah laws</vt:lpstr>
      <vt:lpstr>Recent debate</vt:lpstr>
      <vt:lpstr>Abortion procedure</vt:lpstr>
      <vt:lpstr>Big questions to consider</vt:lpstr>
      <vt:lpstr>Why?</vt:lpstr>
      <vt:lpstr>Your task</vt:lpstr>
      <vt:lpstr>Policy template</vt:lpstr>
      <vt:lpstr>Bill process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45</cp:revision>
  <dcterms:created xsi:type="dcterms:W3CDTF">2016-11-03T01:16:00Z</dcterms:created>
  <dcterms:modified xsi:type="dcterms:W3CDTF">2016-11-06T23:30:40Z</dcterms:modified>
</cp:coreProperties>
</file>