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3" r:id="rId2"/>
    <p:sldId id="272" r:id="rId3"/>
    <p:sldId id="265" r:id="rId4"/>
    <p:sldId id="266" r:id="rId5"/>
    <p:sldId id="267" r:id="rId6"/>
    <p:sldId id="282" r:id="rId7"/>
    <p:sldId id="268" r:id="rId8"/>
    <p:sldId id="270" r:id="rId9"/>
    <p:sldId id="271" r:id="rId10"/>
    <p:sldId id="269" r:id="rId11"/>
    <p:sldId id="257" r:id="rId12"/>
    <p:sldId id="258" r:id="rId13"/>
    <p:sldId id="263" r:id="rId14"/>
    <p:sldId id="259" r:id="rId15"/>
    <p:sldId id="260" r:id="rId16"/>
    <p:sldId id="261" r:id="rId17"/>
    <p:sldId id="262" r:id="rId18"/>
    <p:sldId id="264" r:id="rId19"/>
    <p:sldId id="256" r:id="rId20"/>
    <p:sldId id="279" r:id="rId21"/>
    <p:sldId id="274" r:id="rId22"/>
    <p:sldId id="275" r:id="rId23"/>
    <p:sldId id="276" r:id="rId24"/>
    <p:sldId id="278" r:id="rId25"/>
    <p:sldId id="277" r:id="rId26"/>
    <p:sldId id="280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09" autoAdjust="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2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D84F862-CD0C-1847-82D6-911AF3DD9A83}" type="datetimeFigureOut">
              <a:rPr lang="en-US" smtClean="0"/>
              <a:t>11/8/16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785ECA-D0FD-794F-93A7-17FC075D9C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F862-CD0C-1847-82D6-911AF3DD9A83}" type="datetimeFigureOut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5ECA-D0FD-794F-93A7-17FC075D9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D84F862-CD0C-1847-82D6-911AF3DD9A83}" type="datetimeFigureOut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C785ECA-D0FD-794F-93A7-17FC075D9C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F862-CD0C-1847-82D6-911AF3DD9A83}" type="datetimeFigureOut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785ECA-D0FD-794F-93A7-17FC075D9C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F862-CD0C-1847-82D6-911AF3DD9A83}" type="datetimeFigureOut">
              <a:rPr lang="en-US" smtClean="0"/>
              <a:t>11/8/16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C785ECA-D0FD-794F-93A7-17FC075D9CF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D84F862-CD0C-1847-82D6-911AF3DD9A83}" type="datetimeFigureOut">
              <a:rPr lang="en-US" smtClean="0"/>
              <a:t>11/8/16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C785ECA-D0FD-794F-93A7-17FC075D9CF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D84F862-CD0C-1847-82D6-911AF3DD9A83}" type="datetimeFigureOut">
              <a:rPr lang="en-US" smtClean="0"/>
              <a:t>11/8/16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C785ECA-D0FD-794F-93A7-17FC075D9CF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F862-CD0C-1847-82D6-911AF3DD9A83}" type="datetimeFigureOut">
              <a:rPr lang="en-US" smtClean="0"/>
              <a:t>11/8/16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785ECA-D0FD-794F-93A7-17FC075D9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F862-CD0C-1847-82D6-911AF3DD9A83}" type="datetimeFigureOut">
              <a:rPr lang="en-US" smtClean="0"/>
              <a:t>11/8/16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785ECA-D0FD-794F-93A7-17FC075D9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F862-CD0C-1847-82D6-911AF3DD9A83}" type="datetimeFigureOut">
              <a:rPr lang="en-US" smtClean="0"/>
              <a:t>11/8/16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785ECA-D0FD-794F-93A7-17FC075D9CF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D84F862-CD0C-1847-82D6-911AF3DD9A83}" type="datetimeFigureOut">
              <a:rPr lang="en-US" smtClean="0"/>
              <a:t>11/8/16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C785ECA-D0FD-794F-93A7-17FC075D9CF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D84F862-CD0C-1847-82D6-911AF3DD9A83}" type="datetimeFigureOut">
              <a:rPr lang="en-US" smtClean="0"/>
              <a:t>11/8/16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C785ECA-D0FD-794F-93A7-17FC075D9C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83208412-real-estate-tycoon-donald-trump-flashes-the-thumbs-up.jpg.CROP.promo-xlarg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7731" y="-83164"/>
            <a:ext cx="9985366" cy="712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444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It’s a tie!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2919" y="1600199"/>
            <a:ext cx="8443129" cy="49860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The House of Representatives chooses between the 2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Each state gets 1 vote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To win, a candidate needs more than half the states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If it’s still a tie, the House votes until it’s not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If no president is chosen by Jan. 20</a:t>
            </a:r>
            <a:r>
              <a:rPr lang="en-US" baseline="30000" dirty="0" smtClean="0"/>
              <a:t>th</a:t>
            </a:r>
            <a:r>
              <a:rPr lang="en-US" dirty="0" smtClean="0"/>
              <a:t>, the VP takes power &amp; the House keeps voting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If the VP race is tied too, the Speaker of the House takes power &amp; the House keeps voting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641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The Election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5280" y="1600199"/>
            <a:ext cx="8740350" cy="4868395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The new President-elect is</a:t>
            </a:r>
            <a:r>
              <a:rPr lang="is-IS" dirty="0" smtClean="0"/>
              <a:t>… Donald Trump</a:t>
            </a:r>
          </a:p>
          <a:p>
            <a:pPr>
              <a:lnSpc>
                <a:spcPct val="110000"/>
              </a:lnSpc>
            </a:pPr>
            <a:r>
              <a:rPr lang="is-IS" dirty="0" smtClean="0"/>
              <a:t>Utah’s governor is... Gary Herbert (no change)</a:t>
            </a:r>
          </a:p>
          <a:p>
            <a:pPr>
              <a:lnSpc>
                <a:spcPct val="110000"/>
              </a:lnSpc>
            </a:pPr>
            <a:r>
              <a:rPr lang="is-IS" dirty="0" smtClean="0"/>
              <a:t>Utah’s senators are... Mike Lee &amp; Orrin Hatch (no change)</a:t>
            </a:r>
          </a:p>
          <a:p>
            <a:pPr>
              <a:lnSpc>
                <a:spcPct val="110000"/>
              </a:lnSpc>
            </a:pPr>
            <a:r>
              <a:rPr lang="is-IS" dirty="0" smtClean="0"/>
              <a:t>Utah’s representatives are... Mia Love, Jason Chaffetz, Rob Bishop, Chris Stewart (no change)</a:t>
            </a:r>
          </a:p>
          <a:p>
            <a:pPr>
              <a:lnSpc>
                <a:spcPct val="110000"/>
              </a:lnSpc>
            </a:pPr>
            <a:r>
              <a:rPr lang="is-IS" dirty="0" smtClean="0"/>
              <a:t>The Alpine bond... Passes</a:t>
            </a:r>
          </a:p>
          <a:p>
            <a:pPr>
              <a:lnSpc>
                <a:spcPct val="110000"/>
              </a:lnSpc>
            </a:pPr>
            <a:r>
              <a:rPr lang="is-IS" dirty="0" smtClean="0"/>
              <a:t>Amendment A... Passes</a:t>
            </a:r>
          </a:p>
          <a:p>
            <a:pPr>
              <a:lnSpc>
                <a:spcPct val="110000"/>
              </a:lnSpc>
            </a:pPr>
            <a:r>
              <a:rPr lang="is-IS" dirty="0" smtClean="0"/>
              <a:t>Amendment B... Passes</a:t>
            </a:r>
          </a:p>
          <a:p>
            <a:pPr>
              <a:lnSpc>
                <a:spcPct val="110000"/>
              </a:lnSpc>
            </a:pPr>
            <a:r>
              <a:rPr lang="is-IS" dirty="0" smtClean="0"/>
              <a:t>Amendment C... Fails</a:t>
            </a:r>
          </a:p>
          <a:p>
            <a:pPr>
              <a:lnSpc>
                <a:spcPct val="110000"/>
              </a:lnSpc>
            </a:pPr>
            <a:endParaRPr lang="is-IS" dirty="0" smtClean="0"/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468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President-elect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97689" y="1600200"/>
            <a:ext cx="8468359" cy="4947764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3500" dirty="0" smtClean="0"/>
              <a:t>The new president will take office on Jan. 20</a:t>
            </a:r>
            <a:endParaRPr lang="en-US" sz="3500" baseline="30000" dirty="0" smtClean="0"/>
          </a:p>
          <a:p>
            <a:pPr>
              <a:lnSpc>
                <a:spcPct val="110000"/>
              </a:lnSpc>
            </a:pPr>
            <a:r>
              <a:rPr lang="en-US" sz="3500" dirty="0" smtClean="0"/>
              <a:t>Transition teams will begin working with the Obama White House to hand off power in a peaceful, orderly fashion</a:t>
            </a:r>
          </a:p>
          <a:p>
            <a:pPr>
              <a:lnSpc>
                <a:spcPct val="110000"/>
              </a:lnSpc>
            </a:pPr>
            <a:r>
              <a:rPr lang="en-US" sz="3500" dirty="0" smtClean="0"/>
              <a:t>The White House Twitter, </a:t>
            </a:r>
            <a:r>
              <a:rPr lang="en-US" sz="3500" dirty="0" err="1" smtClean="0"/>
              <a:t>Instagram</a:t>
            </a:r>
            <a:r>
              <a:rPr lang="en-US" sz="3500" dirty="0" smtClean="0"/>
              <a:t>, Facebook, </a:t>
            </a:r>
            <a:r>
              <a:rPr lang="en-US" sz="3500" dirty="0" err="1" smtClean="0"/>
              <a:t>Tumblr</a:t>
            </a:r>
            <a:r>
              <a:rPr lang="en-US" sz="3500" dirty="0" smtClean="0"/>
              <a:t>, YouTube, Medium, etc., accounts will be preserved and then handed off to the 45</a:t>
            </a:r>
            <a:r>
              <a:rPr lang="en-US" sz="3500" baseline="30000" dirty="0" smtClean="0"/>
              <a:t>th</a:t>
            </a:r>
            <a:r>
              <a:rPr lang="en-US" sz="3500" dirty="0" smtClean="0"/>
              <a:t> president</a:t>
            </a:r>
          </a:p>
          <a:p>
            <a:pPr>
              <a:lnSpc>
                <a:spcPct val="110000"/>
              </a:lnSpc>
            </a:pP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054153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Presidential cabinet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Department of State</a:t>
            </a:r>
          </a:p>
          <a:p>
            <a:r>
              <a:rPr lang="en-US" dirty="0" smtClean="0"/>
              <a:t>Department of the Treasury</a:t>
            </a:r>
          </a:p>
          <a:p>
            <a:r>
              <a:rPr lang="en-US" dirty="0" smtClean="0"/>
              <a:t>Department of Defense</a:t>
            </a:r>
          </a:p>
          <a:p>
            <a:r>
              <a:rPr lang="en-US" dirty="0" smtClean="0"/>
              <a:t>Department of Justice</a:t>
            </a:r>
          </a:p>
          <a:p>
            <a:r>
              <a:rPr lang="en-US" dirty="0" smtClean="0"/>
              <a:t>Department of the Interior</a:t>
            </a:r>
          </a:p>
          <a:p>
            <a:r>
              <a:rPr lang="en-US" dirty="0" smtClean="0"/>
              <a:t>Department of Agriculture</a:t>
            </a:r>
          </a:p>
          <a:p>
            <a:r>
              <a:rPr lang="en-US" dirty="0" smtClean="0"/>
              <a:t>Department of Commerce</a:t>
            </a:r>
          </a:p>
          <a:p>
            <a:r>
              <a:rPr lang="en-US" dirty="0" smtClean="0"/>
              <a:t>Department of Labor</a:t>
            </a:r>
          </a:p>
          <a:p>
            <a:r>
              <a:rPr lang="en-US" dirty="0" smtClean="0"/>
              <a:t>Department of Health and Human Services</a:t>
            </a:r>
          </a:p>
          <a:p>
            <a:r>
              <a:rPr lang="en-US" dirty="0" smtClean="0"/>
              <a:t>Department of Housing and Urban Development</a:t>
            </a:r>
          </a:p>
          <a:p>
            <a:r>
              <a:rPr lang="en-US" dirty="0" smtClean="0"/>
              <a:t>Department of Transportation</a:t>
            </a:r>
          </a:p>
          <a:p>
            <a:r>
              <a:rPr lang="en-US" dirty="0" smtClean="0"/>
              <a:t>Department of Energy</a:t>
            </a:r>
          </a:p>
          <a:p>
            <a:r>
              <a:rPr lang="en-US" dirty="0" smtClean="0"/>
              <a:t>Department of Education</a:t>
            </a:r>
          </a:p>
          <a:p>
            <a:r>
              <a:rPr lang="en-US" dirty="0" smtClean="0"/>
              <a:t>Department of Veterans Affairs</a:t>
            </a:r>
          </a:p>
          <a:p>
            <a:r>
              <a:rPr lang="en-US" dirty="0" smtClean="0"/>
              <a:t>Department of Homeland Security</a:t>
            </a:r>
          </a:p>
        </p:txBody>
      </p:sp>
    </p:spTree>
    <p:extLst>
      <p:ext uri="{BB962C8B-B14F-4D97-AF65-F5344CB8AC3E}">
        <p14:creationId xmlns:p14="http://schemas.microsoft.com/office/powerpoint/2010/main" val="1199137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The first 100 days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4804" y="1600200"/>
            <a:ext cx="8531352" cy="449580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US" sz="3400" dirty="0" smtClean="0"/>
              <a:t>Popularly considered to be the most important period of a new president’s time in office</a:t>
            </a:r>
          </a:p>
          <a:p>
            <a:pPr>
              <a:lnSpc>
                <a:spcPct val="130000"/>
              </a:lnSpc>
            </a:pPr>
            <a:endParaRPr lang="en-US" sz="1600" dirty="0" smtClean="0"/>
          </a:p>
          <a:p>
            <a:pPr>
              <a:lnSpc>
                <a:spcPct val="130000"/>
              </a:lnSpc>
            </a:pPr>
            <a:r>
              <a:rPr lang="en-US" sz="3400" dirty="0" smtClean="0"/>
              <a:t>Supposedly it’s when the president has the highest approval rating and can therefore get the most done</a:t>
            </a:r>
          </a:p>
        </p:txBody>
      </p:sp>
    </p:spTree>
    <p:extLst>
      <p:ext uri="{BB962C8B-B14F-4D97-AF65-F5344CB8AC3E}">
        <p14:creationId xmlns:p14="http://schemas.microsoft.com/office/powerpoint/2010/main" val="1000101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Trump’s 100 days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2518" y="1707528"/>
            <a:ext cx="8766048" cy="44958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3400" dirty="0" smtClean="0"/>
              <a:t>Announce plans to renegotiate or cancel NAFTA</a:t>
            </a:r>
          </a:p>
          <a:p>
            <a:pPr>
              <a:lnSpc>
                <a:spcPct val="110000"/>
              </a:lnSpc>
            </a:pPr>
            <a:r>
              <a:rPr lang="en-US" sz="3400" dirty="0" smtClean="0"/>
              <a:t>Announce plans to withdraw from Trans-Pacific Partnership</a:t>
            </a:r>
          </a:p>
          <a:p>
            <a:pPr>
              <a:lnSpc>
                <a:spcPct val="110000"/>
              </a:lnSpc>
            </a:pPr>
            <a:r>
              <a:rPr lang="en-US" sz="3400" dirty="0" smtClean="0"/>
              <a:t>Nominate a Supreme Court justice</a:t>
            </a:r>
          </a:p>
          <a:p>
            <a:pPr>
              <a:lnSpc>
                <a:spcPct val="110000"/>
              </a:lnSpc>
            </a:pPr>
            <a:r>
              <a:rPr lang="en-US" sz="3400" dirty="0" smtClean="0"/>
              <a:t>Cancel funding to “sanctuary cities”</a:t>
            </a:r>
          </a:p>
          <a:p>
            <a:pPr>
              <a:lnSpc>
                <a:spcPct val="110000"/>
              </a:lnSpc>
            </a:pPr>
            <a:r>
              <a:rPr lang="en-US" sz="3400" dirty="0" smtClean="0"/>
              <a:t>Remove illegal immigrants &amp; cancel visas to countries that refuse to take them back (11.4M)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829722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Trump’s 100 days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1940" y="1600200"/>
            <a:ext cx="8444108" cy="4495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Suspend immigration from “terror prone” regions of the world</a:t>
            </a:r>
          </a:p>
          <a:p>
            <a:r>
              <a:rPr lang="en-US" sz="3200" dirty="0" smtClean="0"/>
              <a:t>Propose a Constitutional Amendment to impose Congressional term limits</a:t>
            </a:r>
          </a:p>
          <a:p>
            <a:r>
              <a:rPr lang="en-US" sz="3200" dirty="0" smtClean="0"/>
              <a:t>Propose a hiring freeze on all federal employees</a:t>
            </a:r>
          </a:p>
          <a:p>
            <a:r>
              <a:rPr lang="en-US" sz="3200" dirty="0" smtClean="0"/>
              <a:t>Propose a new requirement that for every federal regulation imposed, 2 existing regulations will be eliminated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93310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Trump’s 100 days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600" dirty="0" smtClean="0"/>
              <a:t>Propose a 5-year ban on White House and congressional officials becoming lobbyists</a:t>
            </a:r>
          </a:p>
          <a:p>
            <a:pPr>
              <a:lnSpc>
                <a:spcPct val="110000"/>
              </a:lnSpc>
            </a:pPr>
            <a:r>
              <a:rPr lang="en-US" sz="3600" dirty="0" smtClean="0"/>
              <a:t>Propose a lifetime ban on White House officials lobbying foreign governments</a:t>
            </a:r>
          </a:p>
          <a:p>
            <a:pPr>
              <a:lnSpc>
                <a:spcPct val="110000"/>
              </a:lnSpc>
            </a:pPr>
            <a:r>
              <a:rPr lang="en-US" sz="3600" dirty="0" smtClean="0"/>
              <a:t>Propose a ban on foreign lobbyists raising money in American elections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43620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Let’s say</a:t>
            </a:r>
            <a:r>
              <a:rPr lang="is-IS" dirty="0" smtClean="0">
                <a:solidFill>
                  <a:srgbClr val="000000"/>
                </a:solidFill>
              </a:rPr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8287" y="1689640"/>
            <a:ext cx="8622963" cy="44958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3700" dirty="0" smtClean="0"/>
              <a:t>Let’s say Trump gets bored and decides he doesn’t want to be president</a:t>
            </a:r>
            <a:r>
              <a:rPr lang="is-IS" sz="3700" dirty="0" smtClean="0"/>
              <a:t>… </a:t>
            </a:r>
          </a:p>
          <a:p>
            <a:pPr lvl="3">
              <a:lnSpc>
                <a:spcPct val="120000"/>
              </a:lnSpc>
            </a:pPr>
            <a:r>
              <a:rPr lang="is-IS" dirty="0" smtClean="0"/>
              <a:t>(or he gets convicted of something)</a:t>
            </a:r>
          </a:p>
          <a:p>
            <a:pPr lvl="1">
              <a:lnSpc>
                <a:spcPct val="120000"/>
              </a:lnSpc>
            </a:pPr>
            <a:r>
              <a:rPr lang="is-IS" sz="3700" dirty="0" smtClean="0"/>
              <a:t> Mike Pence will become president</a:t>
            </a:r>
          </a:p>
          <a:p>
            <a:pPr lvl="1">
              <a:lnSpc>
                <a:spcPct val="120000"/>
              </a:lnSpc>
            </a:pPr>
            <a:r>
              <a:rPr lang="en-US" sz="3700" dirty="0" smtClean="0"/>
              <a:t> Pence will then get to appoint a new VP</a:t>
            </a:r>
          </a:p>
          <a:p>
            <a:pPr lvl="1">
              <a:lnSpc>
                <a:spcPct val="120000"/>
              </a:lnSpc>
            </a:pPr>
            <a:r>
              <a:rPr lang="en-US" sz="3700" dirty="0" smtClean="0"/>
              <a:t> Congress will have to OK his VP choice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2540342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11: Happy 36</a:t>
            </a:r>
            <a:r>
              <a:rPr lang="en-US" baseline="30000" dirty="0" smtClean="0"/>
              <a:t>th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Congress &amp; Presidents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820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Populism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9814" y="1657922"/>
            <a:ext cx="8768714" cy="4864574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sz="3700" dirty="0" smtClean="0"/>
              <a:t> Populism – A member of a political party claiming to represent the common people</a:t>
            </a:r>
          </a:p>
          <a:p>
            <a:pPr lvl="1">
              <a:lnSpc>
                <a:spcPct val="130000"/>
              </a:lnSpc>
            </a:pPr>
            <a:r>
              <a:rPr lang="en-US" sz="3700" dirty="0" smtClean="0"/>
              <a:t> Elites are mistreating the common people</a:t>
            </a:r>
          </a:p>
          <a:p>
            <a:pPr lvl="1">
              <a:lnSpc>
                <a:spcPct val="130000"/>
              </a:lnSpc>
            </a:pPr>
            <a:r>
              <a:rPr lang="en-US" sz="3700" dirty="0" smtClean="0"/>
              <a:t> If the common people cooperate, they can overthrow the elites</a:t>
            </a:r>
          </a:p>
        </p:txBody>
      </p:sp>
    </p:spTree>
    <p:extLst>
      <p:ext uri="{BB962C8B-B14F-4D97-AF65-F5344CB8AC3E}">
        <p14:creationId xmlns:p14="http://schemas.microsoft.com/office/powerpoint/2010/main" val="4096501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Rolling for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9365" y="1600199"/>
            <a:ext cx="8638939" cy="494268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3000" dirty="0" smtClean="0"/>
              <a:t>If you had a baby when you were 30 (Day 8), that child is now 6-8 years old </a:t>
            </a:r>
            <a:r>
              <a:rPr lang="en-US" sz="3000" dirty="0" smtClean="0">
                <a:sym typeface="Wingdings"/>
              </a:rPr>
              <a:t> no daycare cost</a:t>
            </a:r>
            <a:endParaRPr lang="en-US" sz="3000" dirty="0" smtClean="0"/>
          </a:p>
          <a:p>
            <a:pPr>
              <a:lnSpc>
                <a:spcPct val="120000"/>
              </a:lnSpc>
            </a:pPr>
            <a:r>
              <a:rPr lang="en-US" sz="3000" dirty="0" smtClean="0"/>
              <a:t>If you had a baby when you were 32 (Day 9), that child is now 4-6 years old </a:t>
            </a:r>
            <a:r>
              <a:rPr lang="en-US" sz="3000" dirty="0" smtClean="0">
                <a:sym typeface="Wingdings"/>
              </a:rPr>
              <a:t> no daycare cost</a:t>
            </a:r>
          </a:p>
          <a:p>
            <a:pPr>
              <a:lnSpc>
                <a:spcPct val="120000"/>
              </a:lnSpc>
            </a:pPr>
            <a:r>
              <a:rPr lang="en-US" sz="3000" dirty="0" smtClean="0">
                <a:sym typeface="Wingdings"/>
              </a:rPr>
              <a:t>If you had a baby when you were 34 (last time), that child is now 2-4 years old  yes daycare</a:t>
            </a:r>
          </a:p>
          <a:p>
            <a:pPr>
              <a:lnSpc>
                <a:spcPct val="120000"/>
              </a:lnSpc>
            </a:pPr>
            <a:r>
              <a:rPr lang="en-US" sz="3000" dirty="0" smtClean="0">
                <a:sym typeface="Wingdings"/>
              </a:rPr>
              <a:t>If you have a baby today, that child is 0-2  yes daycare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629230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Rolling for children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4781" y="1600200"/>
            <a:ext cx="9011307" cy="4921298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is-IS" b="1" dirty="0" smtClean="0"/>
              <a:t>If </a:t>
            </a:r>
            <a:r>
              <a:rPr lang="is-IS" b="1" dirty="0" smtClean="0"/>
              <a:t>this is your first baby:</a:t>
            </a:r>
          </a:p>
          <a:p>
            <a:pPr lvl="1">
              <a:lnSpc>
                <a:spcPct val="130000"/>
              </a:lnSpc>
            </a:pPr>
            <a:r>
              <a:rPr lang="is-IS" sz="2900" dirty="0" smtClean="0"/>
              <a:t> Name it (must be OK’d by the government)</a:t>
            </a:r>
          </a:p>
          <a:p>
            <a:pPr lvl="1">
              <a:lnSpc>
                <a:spcPct val="130000"/>
              </a:lnSpc>
            </a:pPr>
            <a:r>
              <a:rPr lang="is-IS" sz="2900" dirty="0" smtClean="0"/>
              <a:t> Hospital = $10,000 (you pay until you hit your deductible)</a:t>
            </a:r>
          </a:p>
          <a:p>
            <a:pPr lvl="1">
              <a:lnSpc>
                <a:spcPct val="130000"/>
              </a:lnSpc>
            </a:pPr>
            <a:r>
              <a:rPr lang="en-US" sz="2900" dirty="0" smtClean="0"/>
              <a:t> 1</a:t>
            </a:r>
            <a:r>
              <a:rPr lang="en-US" sz="2900" baseline="30000" dirty="0" smtClean="0"/>
              <a:t>st</a:t>
            </a:r>
            <a:r>
              <a:rPr lang="en-US" sz="2900" dirty="0" smtClean="0"/>
              <a:t> year of life cost = $13,000</a:t>
            </a:r>
          </a:p>
          <a:p>
            <a:pPr lvl="1">
              <a:lnSpc>
                <a:spcPct val="130000"/>
              </a:lnSpc>
            </a:pPr>
            <a:r>
              <a:rPr lang="en-US" sz="2900" dirty="0" smtClean="0"/>
              <a:t> Daycare cost = $10,000</a:t>
            </a:r>
          </a:p>
          <a:p>
            <a:pPr lvl="1">
              <a:lnSpc>
                <a:spcPct val="130000"/>
              </a:lnSpc>
            </a:pPr>
            <a:r>
              <a:rPr lang="en-US" sz="2900" dirty="0"/>
              <a:t> </a:t>
            </a:r>
            <a:r>
              <a:rPr lang="en-US" sz="2900" dirty="0" smtClean="0"/>
              <a:t>$6,000 in tax breaks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120532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Rolling for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5011" y="1619443"/>
            <a:ext cx="8663295" cy="501608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200" dirty="0" smtClean="0"/>
              <a:t>If this is your 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baby:</a:t>
            </a:r>
          </a:p>
          <a:p>
            <a:pPr lvl="1">
              <a:lnSpc>
                <a:spcPct val="110000"/>
              </a:lnSpc>
            </a:pPr>
            <a:r>
              <a:rPr lang="en-US" sz="3200" dirty="0" smtClean="0"/>
              <a:t> Name it (must be OK’d by the government)</a:t>
            </a:r>
          </a:p>
          <a:p>
            <a:pPr lvl="1">
              <a:lnSpc>
                <a:spcPct val="110000"/>
              </a:lnSpc>
            </a:pPr>
            <a:r>
              <a:rPr lang="is-IS" sz="3200" dirty="0" smtClean="0"/>
              <a:t> Hospital </a:t>
            </a:r>
            <a:r>
              <a:rPr lang="is-IS" sz="3200" dirty="0"/>
              <a:t>cost = $10,000 (you pay until you hit your deductible, then insurance </a:t>
            </a:r>
            <a:r>
              <a:rPr lang="is-IS" sz="3200" dirty="0" smtClean="0"/>
              <a:t>pays)</a:t>
            </a:r>
          </a:p>
          <a:p>
            <a:pPr lvl="1">
              <a:lnSpc>
                <a:spcPct val="110000"/>
              </a:lnSpc>
            </a:pPr>
            <a:r>
              <a:rPr lang="en-US" sz="3200" dirty="0" smtClean="0"/>
              <a:t>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</a:t>
            </a:r>
            <a:r>
              <a:rPr lang="en-US" sz="3200" dirty="0"/>
              <a:t>year of life </a:t>
            </a:r>
            <a:r>
              <a:rPr lang="en-US" sz="3200" dirty="0" smtClean="0"/>
              <a:t>cost </a:t>
            </a:r>
            <a:r>
              <a:rPr lang="en-US" sz="3200" dirty="0" smtClean="0"/>
              <a:t>for Child No. 2 = </a:t>
            </a:r>
            <a:r>
              <a:rPr lang="en-US" sz="3200" dirty="0"/>
              <a:t>$</a:t>
            </a:r>
            <a:r>
              <a:rPr lang="en-US" sz="3200" dirty="0" smtClean="0"/>
              <a:t>10,000</a:t>
            </a:r>
            <a:endParaRPr lang="en-US" sz="3200" dirty="0"/>
          </a:p>
          <a:p>
            <a:pPr lvl="1">
              <a:lnSpc>
                <a:spcPct val="110000"/>
              </a:lnSpc>
            </a:pPr>
            <a:r>
              <a:rPr lang="is-IS" sz="3200" dirty="0" smtClean="0"/>
              <a:t> Cost </a:t>
            </a:r>
            <a:r>
              <a:rPr lang="is-IS" sz="3200" dirty="0" smtClean="0"/>
              <a:t>for child No. </a:t>
            </a:r>
            <a:r>
              <a:rPr lang="is-IS" sz="3200" dirty="0" smtClean="0"/>
              <a:t>1 </a:t>
            </a:r>
            <a:r>
              <a:rPr lang="is-IS" sz="3200" dirty="0" smtClean="0"/>
              <a:t>= </a:t>
            </a:r>
            <a:r>
              <a:rPr lang="is-IS" sz="3200" dirty="0" smtClean="0"/>
              <a:t>$13,000</a:t>
            </a:r>
          </a:p>
          <a:p>
            <a:pPr lvl="1">
              <a:lnSpc>
                <a:spcPct val="110000"/>
              </a:lnSpc>
            </a:pPr>
            <a:r>
              <a:rPr lang="is-IS" sz="3200" dirty="0" smtClean="0"/>
              <a:t> Daycare cost = $20,000</a:t>
            </a:r>
          </a:p>
          <a:p>
            <a:pPr lvl="1">
              <a:lnSpc>
                <a:spcPct val="110000"/>
              </a:lnSpc>
            </a:pPr>
            <a:r>
              <a:rPr lang="is-IS" sz="3200" dirty="0" smtClean="0"/>
              <a:t> </a:t>
            </a:r>
            <a:r>
              <a:rPr lang="is-IS" sz="3200" dirty="0" smtClean="0"/>
              <a:t>$11,000 </a:t>
            </a:r>
            <a:r>
              <a:rPr lang="is-IS" sz="3200" dirty="0" smtClean="0"/>
              <a:t>in tax breaks</a:t>
            </a:r>
            <a:endParaRPr lang="is-IS" sz="3200" dirty="0"/>
          </a:p>
        </p:txBody>
      </p:sp>
    </p:spTree>
    <p:extLst>
      <p:ext uri="{BB962C8B-B14F-4D97-AF65-F5344CB8AC3E}">
        <p14:creationId xmlns:p14="http://schemas.microsoft.com/office/powerpoint/2010/main" val="464223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Rolling for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3923" y="1600199"/>
            <a:ext cx="8792863" cy="525780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200" dirty="0" smtClean="0"/>
              <a:t>If this is your 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 baby:</a:t>
            </a:r>
          </a:p>
          <a:p>
            <a:pPr lvl="1">
              <a:lnSpc>
                <a:spcPct val="110000"/>
              </a:lnSpc>
            </a:pPr>
            <a:r>
              <a:rPr lang="en-US" sz="3200" dirty="0" smtClean="0"/>
              <a:t> Name it (must be OK’d by the government)</a:t>
            </a:r>
          </a:p>
          <a:p>
            <a:pPr lvl="1">
              <a:lnSpc>
                <a:spcPct val="110000"/>
              </a:lnSpc>
            </a:pPr>
            <a:r>
              <a:rPr lang="is-IS" sz="3200" dirty="0" smtClean="0"/>
              <a:t> Hospital </a:t>
            </a:r>
            <a:r>
              <a:rPr lang="is-IS" sz="3200" dirty="0"/>
              <a:t>cost = $10,000 (you pay until you hit your deductible, then insurance </a:t>
            </a:r>
            <a:r>
              <a:rPr lang="is-IS" sz="3200" dirty="0" smtClean="0"/>
              <a:t>pays)</a:t>
            </a:r>
          </a:p>
          <a:p>
            <a:pPr lvl="1">
              <a:lnSpc>
                <a:spcPct val="110000"/>
              </a:lnSpc>
            </a:pPr>
            <a:r>
              <a:rPr lang="en-US" sz="3200" dirty="0" smtClean="0"/>
              <a:t>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</a:t>
            </a:r>
            <a:r>
              <a:rPr lang="en-US" sz="3200" dirty="0"/>
              <a:t>year of life </a:t>
            </a:r>
            <a:r>
              <a:rPr lang="en-US" sz="3200" dirty="0" smtClean="0"/>
              <a:t>cost for new baby </a:t>
            </a:r>
            <a:r>
              <a:rPr lang="en-US" sz="3200" dirty="0"/>
              <a:t>= </a:t>
            </a:r>
            <a:r>
              <a:rPr lang="en-US" sz="3200" dirty="0" smtClean="0"/>
              <a:t>$</a:t>
            </a:r>
            <a:r>
              <a:rPr lang="en-US" sz="3200" dirty="0"/>
              <a:t>8</a:t>
            </a:r>
            <a:r>
              <a:rPr lang="en-US" sz="3200" dirty="0" smtClean="0"/>
              <a:t>,000</a:t>
            </a:r>
            <a:endParaRPr lang="en-US" sz="3200" dirty="0"/>
          </a:p>
          <a:p>
            <a:pPr lvl="1">
              <a:lnSpc>
                <a:spcPct val="110000"/>
              </a:lnSpc>
            </a:pPr>
            <a:r>
              <a:rPr lang="is-IS" sz="3200" dirty="0" smtClean="0"/>
              <a:t> Cost for other children = $26,000</a:t>
            </a:r>
          </a:p>
          <a:p>
            <a:pPr lvl="1">
              <a:lnSpc>
                <a:spcPct val="110000"/>
              </a:lnSpc>
            </a:pPr>
            <a:r>
              <a:rPr lang="is-IS" sz="3200" dirty="0" smtClean="0"/>
              <a:t> Daycare = </a:t>
            </a:r>
            <a:r>
              <a:rPr lang="is-IS" sz="3200" dirty="0" smtClean="0"/>
              <a:t>$10,000 for each child not in school</a:t>
            </a:r>
          </a:p>
          <a:p>
            <a:pPr lvl="1">
              <a:lnSpc>
                <a:spcPct val="110000"/>
              </a:lnSpc>
            </a:pPr>
            <a:r>
              <a:rPr lang="is-IS" sz="3200" dirty="0" smtClean="0"/>
              <a:t> $16,000 in </a:t>
            </a:r>
            <a:r>
              <a:rPr lang="is-IS" sz="3200" dirty="0" smtClean="0"/>
              <a:t>tax breaks</a:t>
            </a:r>
            <a:endParaRPr lang="is-IS" sz="3200" dirty="0"/>
          </a:p>
        </p:txBody>
      </p:sp>
    </p:spTree>
    <p:extLst>
      <p:ext uri="{BB962C8B-B14F-4D97-AF65-F5344CB8AC3E}">
        <p14:creationId xmlns:p14="http://schemas.microsoft.com/office/powerpoint/2010/main" val="1985815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Rolling for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3923" y="1600200"/>
            <a:ext cx="8831344" cy="5019658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sz="3200" dirty="0"/>
              <a:t>If this is </a:t>
            </a:r>
            <a:r>
              <a:rPr lang="en-US" sz="3200" dirty="0" smtClean="0"/>
              <a:t>your 4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baby</a:t>
            </a:r>
            <a:r>
              <a:rPr lang="en-US" sz="3200" dirty="0"/>
              <a:t>:</a:t>
            </a:r>
          </a:p>
          <a:p>
            <a:pPr lvl="1">
              <a:lnSpc>
                <a:spcPct val="120000"/>
              </a:lnSpc>
            </a:pPr>
            <a:r>
              <a:rPr lang="en-US" sz="3200" dirty="0"/>
              <a:t> Name it (must be OK’d by the government)</a:t>
            </a:r>
          </a:p>
          <a:p>
            <a:pPr lvl="1">
              <a:lnSpc>
                <a:spcPct val="120000"/>
              </a:lnSpc>
            </a:pPr>
            <a:r>
              <a:rPr lang="is-IS" sz="3200" dirty="0"/>
              <a:t> Hospital cost = $10,000 (you pay until you hit your deductible, then insurance pays)</a:t>
            </a:r>
          </a:p>
          <a:p>
            <a:pPr lvl="1">
              <a:lnSpc>
                <a:spcPct val="120000"/>
              </a:lnSpc>
            </a:pPr>
            <a:r>
              <a:rPr lang="en-US" sz="3200" dirty="0"/>
              <a:t> 1</a:t>
            </a:r>
            <a:r>
              <a:rPr lang="en-US" sz="3200" baseline="30000" dirty="0"/>
              <a:t>st</a:t>
            </a:r>
            <a:r>
              <a:rPr lang="en-US" sz="3200" dirty="0"/>
              <a:t> year of life cost for new baby = </a:t>
            </a:r>
            <a:r>
              <a:rPr lang="en-US" sz="3200" dirty="0" smtClean="0"/>
              <a:t>$6,000</a:t>
            </a:r>
            <a:endParaRPr lang="en-US" sz="3200" dirty="0"/>
          </a:p>
          <a:p>
            <a:pPr lvl="1">
              <a:lnSpc>
                <a:spcPct val="120000"/>
              </a:lnSpc>
            </a:pPr>
            <a:r>
              <a:rPr lang="is-IS" sz="3200" dirty="0"/>
              <a:t> Cost for other children = </a:t>
            </a:r>
            <a:r>
              <a:rPr lang="is-IS" sz="3200" dirty="0" smtClean="0"/>
              <a:t>$34,000</a:t>
            </a:r>
            <a:endParaRPr lang="is-IS" sz="3200" dirty="0"/>
          </a:p>
          <a:p>
            <a:pPr lvl="1">
              <a:lnSpc>
                <a:spcPct val="120000"/>
              </a:lnSpc>
            </a:pPr>
            <a:r>
              <a:rPr lang="is-IS" sz="3200" dirty="0"/>
              <a:t> Daycare = </a:t>
            </a:r>
            <a:r>
              <a:rPr lang="is-IS" sz="3200" dirty="0" smtClean="0"/>
              <a:t>$</a:t>
            </a:r>
            <a:r>
              <a:rPr lang="is-IS" sz="3200" dirty="0"/>
              <a:t>10,000 for each </a:t>
            </a:r>
            <a:r>
              <a:rPr lang="is-IS" sz="3200" dirty="0" smtClean="0"/>
              <a:t>child </a:t>
            </a:r>
            <a:r>
              <a:rPr lang="is-IS" sz="3200" dirty="0"/>
              <a:t>not in </a:t>
            </a:r>
            <a:r>
              <a:rPr lang="is-IS" sz="3200" dirty="0" smtClean="0"/>
              <a:t>school</a:t>
            </a:r>
            <a:endParaRPr lang="is-IS" sz="3200" dirty="0"/>
          </a:p>
          <a:p>
            <a:pPr lvl="1">
              <a:lnSpc>
                <a:spcPct val="120000"/>
              </a:lnSpc>
            </a:pPr>
            <a:r>
              <a:rPr lang="is-IS" sz="3200" dirty="0" smtClean="0"/>
              <a:t> $21,000 </a:t>
            </a:r>
            <a:r>
              <a:rPr lang="is-IS" sz="3200" dirty="0"/>
              <a:t>in tax breaks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650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Calculate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7037" y="1600199"/>
            <a:ext cx="8349011" cy="507296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Find your normal expenses for the day</a:t>
            </a:r>
          </a:p>
          <a:p>
            <a:pPr lvl="1"/>
            <a:r>
              <a:rPr lang="en-US" sz="3200" dirty="0" smtClean="0"/>
              <a:t> Taxes</a:t>
            </a:r>
            <a:endParaRPr lang="en-US" sz="3200" dirty="0" smtClean="0"/>
          </a:p>
          <a:p>
            <a:pPr lvl="1"/>
            <a:r>
              <a:rPr lang="en-US" sz="3200" dirty="0" smtClean="0"/>
              <a:t> Housing</a:t>
            </a:r>
            <a:endParaRPr lang="en-US" sz="3200" dirty="0" smtClean="0"/>
          </a:p>
          <a:p>
            <a:pPr lvl="1"/>
            <a:r>
              <a:rPr lang="en-US" sz="3200" dirty="0" smtClean="0"/>
              <a:t> Food</a:t>
            </a:r>
            <a:endParaRPr lang="en-US" sz="3200" dirty="0" smtClean="0"/>
          </a:p>
          <a:p>
            <a:pPr lvl="1"/>
            <a:r>
              <a:rPr lang="en-US" sz="3200" dirty="0" smtClean="0"/>
              <a:t> Health </a:t>
            </a:r>
            <a:r>
              <a:rPr lang="en-US" sz="3200" dirty="0" smtClean="0"/>
              <a:t>insurance</a:t>
            </a:r>
          </a:p>
          <a:p>
            <a:pPr lvl="1"/>
            <a:r>
              <a:rPr lang="en-US" sz="3200" dirty="0" smtClean="0"/>
              <a:t> Transportation</a:t>
            </a:r>
            <a:endParaRPr lang="en-US" sz="3200" dirty="0" smtClean="0"/>
          </a:p>
          <a:p>
            <a:pPr lvl="1"/>
            <a:endParaRPr lang="en-US" sz="3200" dirty="0"/>
          </a:p>
          <a:p>
            <a:r>
              <a:rPr lang="en-US" sz="3200" dirty="0" smtClean="0"/>
              <a:t>Pay off any new expenses you accrued today</a:t>
            </a:r>
          </a:p>
        </p:txBody>
      </p:sp>
    </p:spTree>
    <p:extLst>
      <p:ext uri="{BB962C8B-B14F-4D97-AF65-F5344CB8AC3E}">
        <p14:creationId xmlns:p14="http://schemas.microsoft.com/office/powerpoint/2010/main" val="1081681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Find your subcommittee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Congress!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055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Legislative process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6327" y="1600200"/>
            <a:ext cx="8419721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Subcommittee </a:t>
            </a:r>
            <a:r>
              <a:rPr lang="en-US" dirty="0" smtClean="0">
                <a:sym typeface="Wingdings"/>
              </a:rPr>
              <a:t> Committee  Full House</a:t>
            </a:r>
          </a:p>
          <a:p>
            <a:endParaRPr lang="en-US" sz="1500" dirty="0">
              <a:sym typeface="Wingdings"/>
            </a:endParaRPr>
          </a:p>
          <a:p>
            <a:pPr>
              <a:lnSpc>
                <a:spcPct val="110000"/>
              </a:lnSpc>
            </a:pPr>
            <a:r>
              <a:rPr lang="en-US" dirty="0" smtClean="0">
                <a:sym typeface="Wingdings"/>
              </a:rPr>
              <a:t>A simple majority is needed to move a finished bill out of your subcommittee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ym typeface="Wingdings"/>
              </a:rPr>
              <a:t>Once in committee, compare bills and vote on one of them, or combine their best features into a new bill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ym typeface="Wingdings"/>
              </a:rPr>
              <a:t>A simple majority is needed to move the bill out of committee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ym typeface="Wingdings"/>
              </a:rPr>
              <a:t>Only 1 bill from each committee can move on</a:t>
            </a:r>
          </a:p>
        </p:txBody>
      </p:sp>
    </p:spTree>
    <p:extLst>
      <p:ext uri="{BB962C8B-B14F-4D97-AF65-F5344CB8AC3E}">
        <p14:creationId xmlns:p14="http://schemas.microsoft.com/office/powerpoint/2010/main" val="350851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House of Representatives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4500" dirty="0" smtClean="0"/>
              <a:t> 435 seats</a:t>
            </a:r>
          </a:p>
          <a:p>
            <a:pPr>
              <a:lnSpc>
                <a:spcPct val="110000"/>
              </a:lnSpc>
            </a:pPr>
            <a:r>
              <a:rPr lang="en-US" sz="4500" dirty="0" smtClean="0"/>
              <a:t> 236 Republicans</a:t>
            </a:r>
          </a:p>
          <a:p>
            <a:pPr>
              <a:lnSpc>
                <a:spcPct val="110000"/>
              </a:lnSpc>
            </a:pPr>
            <a:r>
              <a:rPr lang="en-US" sz="4500" dirty="0" smtClean="0"/>
              <a:t> 191 Democrats</a:t>
            </a:r>
          </a:p>
          <a:p>
            <a:pPr>
              <a:lnSpc>
                <a:spcPct val="110000"/>
              </a:lnSpc>
            </a:pPr>
            <a:r>
              <a:rPr lang="en-US" sz="4500" dirty="0" smtClean="0"/>
              <a:t> 218 = majority</a:t>
            </a:r>
          </a:p>
          <a:p>
            <a:pPr>
              <a:lnSpc>
                <a:spcPct val="110000"/>
              </a:lnSpc>
            </a:pPr>
            <a:r>
              <a:rPr lang="en-US" sz="4500" dirty="0" smtClean="0"/>
              <a:t> 290 = supermajority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136042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Senate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4000" dirty="0" smtClean="0"/>
              <a:t> 100 seats – 34 seats up for election</a:t>
            </a:r>
          </a:p>
          <a:p>
            <a:pPr>
              <a:lnSpc>
                <a:spcPct val="120000"/>
              </a:lnSpc>
            </a:pPr>
            <a:r>
              <a:rPr lang="en-US" sz="4000" dirty="0" smtClean="0"/>
              <a:t> 51 Republicans</a:t>
            </a:r>
          </a:p>
          <a:p>
            <a:pPr>
              <a:lnSpc>
                <a:spcPct val="120000"/>
              </a:lnSpc>
            </a:pPr>
            <a:r>
              <a:rPr lang="en-US" sz="4000" dirty="0" smtClean="0"/>
              <a:t> 47 Democrats</a:t>
            </a:r>
          </a:p>
          <a:p>
            <a:pPr>
              <a:lnSpc>
                <a:spcPct val="120000"/>
              </a:lnSpc>
            </a:pPr>
            <a:r>
              <a:rPr lang="en-US" sz="4000" dirty="0" smtClean="0"/>
              <a:t> Majority = 51</a:t>
            </a:r>
          </a:p>
          <a:p>
            <a:pPr>
              <a:lnSpc>
                <a:spcPct val="120000"/>
              </a:lnSpc>
            </a:pPr>
            <a:r>
              <a:rPr lang="en-US" sz="4000" dirty="0" smtClean="0"/>
              <a:t> Supermajority = 60</a:t>
            </a:r>
          </a:p>
          <a:p>
            <a:pPr>
              <a:lnSpc>
                <a:spcPct val="120000"/>
              </a:lnSpc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36327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Supreme Court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7215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Chief Justice John Roberts (conservative)</a:t>
            </a:r>
          </a:p>
          <a:p>
            <a:r>
              <a:rPr lang="en-US" dirty="0"/>
              <a:t>Clarence Thomas (conservative</a:t>
            </a:r>
            <a:r>
              <a:rPr lang="en-US" dirty="0" smtClean="0"/>
              <a:t>)</a:t>
            </a:r>
          </a:p>
          <a:p>
            <a:r>
              <a:rPr lang="en-US" dirty="0" smtClean="0"/>
              <a:t>Samuel Alito (conservative)</a:t>
            </a:r>
          </a:p>
          <a:p>
            <a:r>
              <a:rPr lang="en-US" dirty="0" smtClean="0"/>
              <a:t>Antonin Scalia (deceased — seat up for grabs)</a:t>
            </a:r>
          </a:p>
          <a:p>
            <a:endParaRPr lang="en-US" sz="1600" dirty="0"/>
          </a:p>
          <a:p>
            <a:r>
              <a:rPr lang="en-US" dirty="0" smtClean="0"/>
              <a:t>Anthony Kennedy (swing)</a:t>
            </a:r>
            <a:endParaRPr lang="en-US" dirty="0"/>
          </a:p>
          <a:p>
            <a:endParaRPr lang="en-US" sz="1600" dirty="0" smtClean="0"/>
          </a:p>
          <a:p>
            <a:r>
              <a:rPr lang="en-US" dirty="0" smtClean="0"/>
              <a:t>Ruth Bader Ginsburg (liberal)</a:t>
            </a:r>
          </a:p>
          <a:p>
            <a:r>
              <a:rPr lang="en-US" dirty="0" smtClean="0"/>
              <a:t>Sonia </a:t>
            </a:r>
            <a:r>
              <a:rPr lang="en-US" dirty="0" err="1" smtClean="0"/>
              <a:t>Sotomayor</a:t>
            </a:r>
            <a:r>
              <a:rPr lang="en-US" dirty="0" smtClean="0"/>
              <a:t> (liberal)</a:t>
            </a:r>
          </a:p>
          <a:p>
            <a:r>
              <a:rPr lang="en-US" dirty="0" smtClean="0"/>
              <a:t>Elena </a:t>
            </a:r>
            <a:r>
              <a:rPr lang="en-US" dirty="0" err="1" smtClean="0"/>
              <a:t>Kagan</a:t>
            </a:r>
            <a:r>
              <a:rPr lang="en-US" dirty="0" smtClean="0"/>
              <a:t> (liberal)</a:t>
            </a:r>
          </a:p>
          <a:p>
            <a:r>
              <a:rPr lang="en-US" dirty="0" smtClean="0"/>
              <a:t>Stephen </a:t>
            </a:r>
            <a:r>
              <a:rPr lang="en-US" dirty="0" err="1" smtClean="0"/>
              <a:t>Breyer</a:t>
            </a:r>
            <a:r>
              <a:rPr lang="en-US" dirty="0" smtClean="0"/>
              <a:t> (liberal)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145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80px-Supreme_Court_US_20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7219" y="153432"/>
            <a:ext cx="9818937" cy="6543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884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State-level power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6418" y="1600200"/>
            <a:ext cx="8419630" cy="4864574"/>
          </a:xfrm>
        </p:spPr>
        <p:txBody>
          <a:bodyPr>
            <a:noAutofit/>
          </a:bodyPr>
          <a:lstStyle/>
          <a:p>
            <a:r>
              <a:rPr lang="en-US" sz="3200" dirty="0" smtClean="0"/>
              <a:t>Republicans fully control 30 state legislatures</a:t>
            </a:r>
          </a:p>
          <a:p>
            <a:r>
              <a:rPr lang="en-US" sz="3200" dirty="0" smtClean="0"/>
              <a:t>Democrats fully control 11 state legislatures</a:t>
            </a:r>
          </a:p>
          <a:p>
            <a:endParaRPr lang="en-US" sz="1500" dirty="0"/>
          </a:p>
          <a:p>
            <a:r>
              <a:rPr lang="en-US" sz="3200" dirty="0" smtClean="0"/>
              <a:t>Republicans fully control politics in 24 states (governor position AND state legislatures)</a:t>
            </a:r>
          </a:p>
          <a:p>
            <a:r>
              <a:rPr lang="en-US" sz="3200" dirty="0"/>
              <a:t>At least 64% of governors will be </a:t>
            </a:r>
            <a:r>
              <a:rPr lang="en-US" sz="3200" dirty="0" smtClean="0"/>
              <a:t>Republican</a:t>
            </a:r>
          </a:p>
          <a:p>
            <a:endParaRPr lang="en-US" sz="1500" dirty="0" smtClean="0"/>
          </a:p>
          <a:p>
            <a:r>
              <a:rPr lang="en-US" sz="3200" dirty="0" smtClean="0"/>
              <a:t>Since 2009, Democrats have lost 910 state legislature seats, 12 governors, 69 House seats, and 13 Senate seats</a:t>
            </a:r>
          </a:p>
        </p:txBody>
      </p:sp>
    </p:spTree>
    <p:extLst>
      <p:ext uri="{BB962C8B-B14F-4D97-AF65-F5344CB8AC3E}">
        <p14:creationId xmlns:p14="http://schemas.microsoft.com/office/powerpoint/2010/main" val="184528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11-08 at 9.45.0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8" y="444516"/>
            <a:ext cx="9071984" cy="648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448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11-08 at 9.45.1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383" y="288607"/>
            <a:ext cx="9219328" cy="6655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503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Custom 42">
      <a:dk1>
        <a:sysClr val="windowText" lastClr="000000"/>
      </a:dk1>
      <a:lt1>
        <a:srgbClr val="FFFFFF"/>
      </a:lt1>
      <a:dk2>
        <a:srgbClr val="FBFFFE"/>
      </a:dk2>
      <a:lt2>
        <a:srgbClr val="000000"/>
      </a:lt2>
      <a:accent1>
        <a:srgbClr val="002BFF"/>
      </a:accent1>
      <a:accent2>
        <a:srgbClr val="FF1500"/>
      </a:accent2>
      <a:accent3>
        <a:srgbClr val="001EAB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907</TotalTime>
  <Words>1192</Words>
  <Application>Microsoft Macintosh PowerPoint</Application>
  <PresentationFormat>On-screen Show (4:3)</PresentationFormat>
  <Paragraphs>153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Median</vt:lpstr>
      <vt:lpstr>PowerPoint Presentation</vt:lpstr>
      <vt:lpstr>Populism</vt:lpstr>
      <vt:lpstr>House of Representatives</vt:lpstr>
      <vt:lpstr>Senate</vt:lpstr>
      <vt:lpstr>Supreme Court</vt:lpstr>
      <vt:lpstr>PowerPoint Presentation</vt:lpstr>
      <vt:lpstr>State-level power</vt:lpstr>
      <vt:lpstr>PowerPoint Presentation</vt:lpstr>
      <vt:lpstr>PowerPoint Presentation</vt:lpstr>
      <vt:lpstr>It’s a tie!</vt:lpstr>
      <vt:lpstr>The Election</vt:lpstr>
      <vt:lpstr>President-elect</vt:lpstr>
      <vt:lpstr>Presidential cabinet</vt:lpstr>
      <vt:lpstr>The first 100 days</vt:lpstr>
      <vt:lpstr>Trump’s 100 days</vt:lpstr>
      <vt:lpstr>Trump’s 100 days</vt:lpstr>
      <vt:lpstr>Trump’s 100 days</vt:lpstr>
      <vt:lpstr>Let’s say…</vt:lpstr>
      <vt:lpstr>Day 11: Happy 36th!</vt:lpstr>
      <vt:lpstr>Rolling for children</vt:lpstr>
      <vt:lpstr>Rolling for children</vt:lpstr>
      <vt:lpstr>Rolling for children</vt:lpstr>
      <vt:lpstr>Rolling for children</vt:lpstr>
      <vt:lpstr>Rolling for children</vt:lpstr>
      <vt:lpstr>Calculate</vt:lpstr>
      <vt:lpstr>Back to Congress!</vt:lpstr>
      <vt:lpstr>Legislative process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 Hicken</dc:creator>
  <cp:lastModifiedBy>Jackie Hicken</cp:lastModifiedBy>
  <cp:revision>72</cp:revision>
  <dcterms:created xsi:type="dcterms:W3CDTF">2016-11-09T02:46:31Z</dcterms:created>
  <dcterms:modified xsi:type="dcterms:W3CDTF">2016-11-09T17:54:00Z</dcterms:modified>
</cp:coreProperties>
</file>