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8" r:id="rId2"/>
    <p:sldId id="256" r:id="rId3"/>
    <p:sldId id="257" r:id="rId4"/>
    <p:sldId id="262" r:id="rId5"/>
    <p:sldId id="259" r:id="rId6"/>
    <p:sldId id="275" r:id="rId7"/>
    <p:sldId id="260" r:id="rId8"/>
    <p:sldId id="261" r:id="rId9"/>
    <p:sldId id="263" r:id="rId10"/>
    <p:sldId id="266" r:id="rId11"/>
    <p:sldId id="265" r:id="rId12"/>
    <p:sldId id="267" r:id="rId13"/>
    <p:sldId id="268" r:id="rId14"/>
    <p:sldId id="274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34919-C957-5A4A-8665-8837FF93161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96034-464E-5E4A-A085-497D6BA76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1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http://cost-of-</a:t>
            </a:r>
            <a:r>
              <a:rPr lang="en-US" dirty="0" err="1" smtClean="0"/>
              <a:t>living.careertrends.com</a:t>
            </a:r>
            <a:r>
              <a:rPr lang="en-US" dirty="0" smtClean="0"/>
              <a:t>/l/615/The-United-States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6034-464E-5E4A-A085-497D6BA76D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8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0B69B9C-63E1-B548-939C-98B1C1315D8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77BFC0-4DF7-9946-8E0D-F50E7B4872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9B9C-63E1-B548-939C-98B1C1315D8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BFC0-4DF7-9946-8E0D-F50E7B487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0B69B9C-63E1-B548-939C-98B1C1315D8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277BFC0-4DF7-9946-8E0D-F50E7B4872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9B9C-63E1-B548-939C-98B1C1315D8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77BFC0-4DF7-9946-8E0D-F50E7B4872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9B9C-63E1-B548-939C-98B1C1315D8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277BFC0-4DF7-9946-8E0D-F50E7B48727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B69B9C-63E1-B548-939C-98B1C1315D8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277BFC0-4DF7-9946-8E0D-F50E7B48727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B69B9C-63E1-B548-939C-98B1C1315D8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277BFC0-4DF7-9946-8E0D-F50E7B48727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9B9C-63E1-B548-939C-98B1C1315D8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77BFC0-4DF7-9946-8E0D-F50E7B487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9B9C-63E1-B548-939C-98B1C1315D8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77BFC0-4DF7-9946-8E0D-F50E7B487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9B9C-63E1-B548-939C-98B1C1315D8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77BFC0-4DF7-9946-8E0D-F50E7B48727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0B69B9C-63E1-B548-939C-98B1C1315D8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277BFC0-4DF7-9946-8E0D-F50E7B48727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B69B9C-63E1-B548-939C-98B1C1315D8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77BFC0-4DF7-9946-8E0D-F50E7B4872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Vote!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3391" y="1589566"/>
            <a:ext cx="4387471" cy="50086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000" b="1" u="sng" dirty="0" smtClean="0"/>
              <a:t>Yellow paper:</a:t>
            </a:r>
          </a:p>
          <a:p>
            <a:endParaRPr lang="en-US" sz="1500" dirty="0"/>
          </a:p>
          <a:p>
            <a:r>
              <a:rPr lang="en-US" dirty="0" smtClean="0"/>
              <a:t>Utah is 50</a:t>
            </a:r>
            <a:r>
              <a:rPr lang="en-US" baseline="30000" dirty="0" smtClean="0"/>
              <a:t>th</a:t>
            </a:r>
            <a:r>
              <a:rPr lang="en-US" dirty="0" smtClean="0"/>
              <a:t> in the nation when it comes to school spending</a:t>
            </a:r>
          </a:p>
          <a:p>
            <a:r>
              <a:rPr lang="en-US" dirty="0"/>
              <a:t>S</a:t>
            </a:r>
            <a:r>
              <a:rPr lang="en-US" dirty="0" smtClean="0"/>
              <a:t>hould Utah raise property taxes in order to spend more on its schools?</a:t>
            </a:r>
          </a:p>
          <a:p>
            <a:endParaRPr lang="en-US" sz="1500" dirty="0"/>
          </a:p>
          <a:p>
            <a:r>
              <a:rPr lang="en-US" sz="3500" b="1" dirty="0" smtClean="0"/>
              <a:t>Write: YES or NO</a:t>
            </a:r>
            <a:endParaRPr lang="en-US" sz="35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0877" y="1589567"/>
            <a:ext cx="3886200" cy="50086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000" b="1" u="sng" dirty="0" smtClean="0"/>
              <a:t>Pink paper:</a:t>
            </a:r>
          </a:p>
          <a:p>
            <a:endParaRPr lang="en-US" sz="1500" dirty="0" smtClean="0"/>
          </a:p>
          <a:p>
            <a:r>
              <a:rPr lang="en-US" dirty="0" smtClean="0"/>
              <a:t>The current tax rate on the highest wage earners is 32.65% — should that be raised to 40%?</a:t>
            </a:r>
          </a:p>
          <a:p>
            <a:endParaRPr lang="en-US" dirty="0"/>
          </a:p>
          <a:p>
            <a:endParaRPr lang="en-US" sz="1500" dirty="0" smtClean="0"/>
          </a:p>
          <a:p>
            <a:r>
              <a:rPr lang="en-US" sz="3500" b="1" dirty="0" smtClean="0"/>
              <a:t>Write: YES or NO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400942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Children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500" dirty="0" smtClean="0"/>
              <a:t> 1</a:t>
            </a:r>
            <a:r>
              <a:rPr lang="en-US" sz="4500" baseline="30000" dirty="0" smtClean="0"/>
              <a:t>st</a:t>
            </a:r>
            <a:r>
              <a:rPr lang="en-US" sz="4500" dirty="0" smtClean="0"/>
              <a:t> kid = $13,000</a:t>
            </a:r>
          </a:p>
          <a:p>
            <a:pPr>
              <a:lnSpc>
                <a:spcPct val="110000"/>
              </a:lnSpc>
            </a:pPr>
            <a:r>
              <a:rPr lang="en-US" sz="4500" dirty="0" smtClean="0"/>
              <a:t> 2</a:t>
            </a:r>
            <a:r>
              <a:rPr lang="en-US" sz="4500" baseline="30000" dirty="0" smtClean="0"/>
              <a:t>nd</a:t>
            </a:r>
            <a:r>
              <a:rPr lang="en-US" sz="4500" dirty="0" smtClean="0"/>
              <a:t> kid = $10,000</a:t>
            </a:r>
          </a:p>
          <a:p>
            <a:pPr>
              <a:lnSpc>
                <a:spcPct val="110000"/>
              </a:lnSpc>
            </a:pPr>
            <a:r>
              <a:rPr lang="en-US" sz="4500" dirty="0" smtClean="0"/>
              <a:t> 3</a:t>
            </a:r>
            <a:r>
              <a:rPr lang="en-US" sz="4500" baseline="30000" dirty="0" smtClean="0"/>
              <a:t>rd</a:t>
            </a:r>
            <a:r>
              <a:rPr lang="en-US" sz="4500" dirty="0" smtClean="0"/>
              <a:t> kid = $8,000</a:t>
            </a:r>
          </a:p>
          <a:p>
            <a:pPr>
              <a:lnSpc>
                <a:spcPct val="110000"/>
              </a:lnSpc>
            </a:pPr>
            <a:r>
              <a:rPr lang="en-US" sz="4500" dirty="0" smtClean="0"/>
              <a:t> 4</a:t>
            </a:r>
            <a:r>
              <a:rPr lang="en-US" sz="4500" baseline="30000" dirty="0" smtClean="0"/>
              <a:t>th</a:t>
            </a:r>
            <a:r>
              <a:rPr lang="en-US" sz="4500" dirty="0" smtClean="0"/>
              <a:t> kid = $6,000</a:t>
            </a:r>
          </a:p>
          <a:p>
            <a:pPr>
              <a:lnSpc>
                <a:spcPct val="110000"/>
              </a:lnSpc>
            </a:pPr>
            <a:r>
              <a:rPr lang="en-US" sz="4500" dirty="0" smtClean="0"/>
              <a:t> 5</a:t>
            </a:r>
            <a:r>
              <a:rPr lang="en-US" sz="4500" baseline="30000" dirty="0" smtClean="0"/>
              <a:t>th</a:t>
            </a:r>
            <a:r>
              <a:rPr lang="en-US" sz="4500" dirty="0" smtClean="0"/>
              <a:t> kid = $6,000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716024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Children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30987"/>
          </a:xfrm>
        </p:spPr>
        <p:txBody>
          <a:bodyPr>
            <a:normAutofit/>
          </a:bodyPr>
          <a:lstStyle/>
          <a:p>
            <a:r>
              <a:rPr lang="en-US" dirty="0" smtClean="0"/>
              <a:t>If you had a baby @ age 30: That kid is 22 now</a:t>
            </a:r>
          </a:p>
          <a:p>
            <a:pPr lvl="2"/>
            <a:r>
              <a:rPr lang="en-US" dirty="0" smtClean="0"/>
              <a:t>Wait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If you had a baby @ age 32: That kid is 20 now</a:t>
            </a:r>
          </a:p>
          <a:p>
            <a:pPr lvl="2"/>
            <a:r>
              <a:rPr lang="en-US" dirty="0" smtClean="0"/>
              <a:t>Wait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If you had a baby @ age 34: That kid is 18 now</a:t>
            </a:r>
          </a:p>
          <a:p>
            <a:pPr lvl="2"/>
            <a:r>
              <a:rPr lang="en-US" dirty="0" smtClean="0"/>
              <a:t>Wait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If you had a baby @ age 36: That kid is 16 now</a:t>
            </a:r>
          </a:p>
          <a:p>
            <a:pPr lvl="2"/>
            <a:r>
              <a:rPr lang="en-US" dirty="0" smtClean="0"/>
              <a:t>Tally the normal cost associated w/your kid</a:t>
            </a:r>
          </a:p>
          <a:p>
            <a:r>
              <a:rPr lang="en-US" dirty="0" smtClean="0"/>
              <a:t>If you had a baby @ age 38: That kid is 14 now</a:t>
            </a:r>
          </a:p>
          <a:p>
            <a:pPr lvl="2"/>
            <a:r>
              <a:rPr lang="en-US" dirty="0"/>
              <a:t>Tally the normal cost associated w/your kid</a:t>
            </a:r>
          </a:p>
        </p:txBody>
      </p:sp>
    </p:spTree>
    <p:extLst>
      <p:ext uri="{BB962C8B-B14F-4D97-AF65-F5344CB8AC3E}">
        <p14:creationId xmlns:p14="http://schemas.microsoft.com/office/powerpoint/2010/main" val="1412420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Children decision time!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5696" y="2969187"/>
            <a:ext cx="3886200" cy="34805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dirty="0" smtClean="0"/>
              <a:t>To keep that $5,000 tax break, you can keep claiming the kids as your “dependents” even after they turn 18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BUT you must also pay his/her life cost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28788" y="2969187"/>
            <a:ext cx="4235301" cy="34805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IF you kick the child out of the house when he/she turns 18, you lose your $5,000 tax credit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BUT you don’t have to pay his/her life cost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50576"/>
            <a:ext cx="812150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Right now, if you have children, you are getting a $5,000 tax break per child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0933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Cost of living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5000" dirty="0" smtClean="0"/>
              <a:t> Amount of money needed to sustain a certain level of living, including basic expenses such as housing, food, taxes, and health care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24825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COL: Tax increases?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500" dirty="0" smtClean="0"/>
              <a:t> If you voted YES to raising property taxes:</a:t>
            </a:r>
          </a:p>
          <a:p>
            <a:pPr lvl="1"/>
            <a:r>
              <a:rPr lang="en-US" sz="4500" dirty="0" smtClean="0"/>
              <a:t> Homeowners: $3,000 per year</a:t>
            </a:r>
          </a:p>
          <a:p>
            <a:pPr lvl="1"/>
            <a:r>
              <a:rPr lang="en-US" sz="4500" dirty="0" smtClean="0"/>
              <a:t> Renters: $700 per year + normal rent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815827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COL: Utilities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7476" y="1600200"/>
            <a:ext cx="8764876" cy="48644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* W/roommates, pay $200/# of roommates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4000" dirty="0" smtClean="0"/>
              <a:t>* If you live alone, pay $200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4000" dirty="0" smtClean="0"/>
              <a:t>*If you own a home, pay:</a:t>
            </a:r>
          </a:p>
          <a:p>
            <a:pPr lvl="1">
              <a:lnSpc>
                <a:spcPct val="110000"/>
              </a:lnSpc>
            </a:pPr>
            <a:r>
              <a:rPr lang="en-US" sz="3700" dirty="0" smtClean="0"/>
              <a:t> Water bill: $100 per month</a:t>
            </a:r>
          </a:p>
          <a:p>
            <a:pPr lvl="1">
              <a:lnSpc>
                <a:spcPct val="110000"/>
              </a:lnSpc>
            </a:pPr>
            <a:r>
              <a:rPr lang="en-US" sz="3700" dirty="0" smtClean="0"/>
              <a:t> Garbage/sewer: $15 per month</a:t>
            </a:r>
          </a:p>
          <a:p>
            <a:pPr lvl="1">
              <a:lnSpc>
                <a:spcPct val="110000"/>
              </a:lnSpc>
            </a:pPr>
            <a:r>
              <a:rPr lang="en-US" sz="3700" dirty="0" smtClean="0"/>
              <a:t> Gas bill: $150 per month</a:t>
            </a:r>
          </a:p>
          <a:p>
            <a:pPr lvl="1">
              <a:lnSpc>
                <a:spcPct val="110000"/>
              </a:lnSpc>
            </a:pPr>
            <a:r>
              <a:rPr lang="en-US" sz="3700" dirty="0" smtClean="0"/>
              <a:t> Electric bill: $75 per month</a:t>
            </a:r>
          </a:p>
        </p:txBody>
      </p:sp>
    </p:spTree>
    <p:extLst>
      <p:ext uri="{BB962C8B-B14F-4D97-AF65-F5344CB8AC3E}">
        <p14:creationId xmlns:p14="http://schemas.microsoft.com/office/powerpoint/2010/main" val="1477397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COL: City fees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454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County general funds: $300</a:t>
            </a:r>
          </a:p>
          <a:p>
            <a:r>
              <a:rPr lang="en-US" dirty="0" smtClean="0"/>
              <a:t>School levy (tax): $800</a:t>
            </a:r>
          </a:p>
          <a:p>
            <a:r>
              <a:rPr lang="en-US" dirty="0" smtClean="0"/>
              <a:t>State basic school levy (tax): $200</a:t>
            </a:r>
          </a:p>
          <a:p>
            <a:r>
              <a:rPr lang="en-US" dirty="0" smtClean="0"/>
              <a:t>Library tax: $30</a:t>
            </a:r>
          </a:p>
          <a:p>
            <a:r>
              <a:rPr lang="en-US" dirty="0" smtClean="0"/>
              <a:t>City tax: $400</a:t>
            </a:r>
          </a:p>
          <a:p>
            <a:r>
              <a:rPr lang="en-US" dirty="0" smtClean="0"/>
              <a:t>Mosquito abatement: $15</a:t>
            </a:r>
          </a:p>
          <a:p>
            <a:r>
              <a:rPr lang="en-US" dirty="0" smtClean="0"/>
              <a:t>County water: $30</a:t>
            </a:r>
          </a:p>
          <a:p>
            <a:r>
              <a:rPr lang="en-US" dirty="0" smtClean="0"/>
              <a:t>Central Utah water cost: $50</a:t>
            </a:r>
          </a:p>
          <a:p>
            <a:r>
              <a:rPr lang="en-US" dirty="0" smtClean="0"/>
              <a:t>Multi-county assessing and collecting: $1</a:t>
            </a:r>
          </a:p>
          <a:p>
            <a:r>
              <a:rPr lang="en-US" dirty="0" smtClean="0"/>
              <a:t>County assessing and collecting: $50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7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COL: Must/can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2256" y="1600200"/>
            <a:ext cx="8443792" cy="47696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4000" dirty="0" smtClean="0"/>
              <a:t> MUST pay:</a:t>
            </a:r>
          </a:p>
          <a:p>
            <a:pPr lvl="1">
              <a:lnSpc>
                <a:spcPct val="120000"/>
              </a:lnSpc>
            </a:pPr>
            <a:r>
              <a:rPr lang="en-US" sz="3700" dirty="0"/>
              <a:t> </a:t>
            </a:r>
            <a:r>
              <a:rPr lang="en-US" sz="4000" dirty="0" smtClean="0"/>
              <a:t>Gas</a:t>
            </a:r>
            <a:r>
              <a:rPr lang="en-US" sz="4000" dirty="0"/>
              <a:t>/car upkeep: $10,000 per year</a:t>
            </a:r>
          </a:p>
          <a:p>
            <a:pPr lvl="1">
              <a:lnSpc>
                <a:spcPct val="120000"/>
              </a:lnSpc>
            </a:pPr>
            <a:r>
              <a:rPr lang="en-US" sz="3600" dirty="0" smtClean="0"/>
              <a:t> Clothing</a:t>
            </a:r>
            <a:r>
              <a:rPr lang="en-US" sz="3600" dirty="0"/>
              <a:t>: $2,000 per year</a:t>
            </a:r>
          </a:p>
          <a:p>
            <a:pPr>
              <a:lnSpc>
                <a:spcPct val="120000"/>
              </a:lnSpc>
            </a:pPr>
            <a:r>
              <a:rPr lang="en-US" sz="4000" dirty="0" smtClean="0"/>
              <a:t>CAN pay:</a:t>
            </a:r>
          </a:p>
          <a:p>
            <a:pPr lvl="1">
              <a:lnSpc>
                <a:spcPct val="120000"/>
              </a:lnSpc>
            </a:pPr>
            <a:r>
              <a:rPr lang="en-US" sz="3700" dirty="0" smtClean="0"/>
              <a:t> Phone bills: $360 per year</a:t>
            </a:r>
          </a:p>
          <a:p>
            <a:pPr lvl="1">
              <a:lnSpc>
                <a:spcPct val="120000"/>
              </a:lnSpc>
            </a:pPr>
            <a:r>
              <a:rPr lang="en-US" sz="4000" dirty="0" smtClean="0"/>
              <a:t> Internet: $840 per year</a:t>
            </a:r>
          </a:p>
          <a:p>
            <a:pPr lvl="1">
              <a:lnSpc>
                <a:spcPct val="120000"/>
              </a:lnSpc>
            </a:pPr>
            <a:r>
              <a:rPr lang="en-US" sz="3700" dirty="0" smtClean="0"/>
              <a:t> Entertainment: $2,000 per year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8287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Luck of the draw</a:t>
            </a:r>
            <a:r>
              <a:rPr lang="is-I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764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Time for some mayhem</a:t>
            </a:r>
            <a:r>
              <a:rPr lang="is-I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9607" y="1600200"/>
            <a:ext cx="8721693" cy="5257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 smtClean="0"/>
              <a:t>Purple spot: Roof replacement! Pay $2,200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Gray spot: Bailed your kid out of jail! Pay $5,000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Orange spot: </a:t>
            </a:r>
            <a:r>
              <a:rPr lang="en-US" sz="3200" dirty="0" err="1" smtClean="0"/>
              <a:t>Ooops</a:t>
            </a:r>
            <a:r>
              <a:rPr lang="en-US" sz="3200" dirty="0"/>
              <a:t>!</a:t>
            </a:r>
            <a:r>
              <a:rPr lang="en-US" sz="3200" dirty="0" smtClean="0"/>
              <a:t> 2 broken legs! Pay $5,000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Pink spot: Got your tonsils out! Pay $6,000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Red spot: Your pet has diabetes! Pay $10,000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Blue spot: Mum’s funeral </a:t>
            </a:r>
            <a:r>
              <a:rPr lang="en-US" sz="3200" dirty="0" smtClean="0">
                <a:sym typeface="Wingdings"/>
              </a:rPr>
              <a:t></a:t>
            </a:r>
            <a:r>
              <a:rPr lang="en-US" sz="3200" dirty="0" smtClean="0"/>
              <a:t> Pay $10,000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Black spot: You injured someone else in a car crash</a:t>
            </a:r>
            <a:r>
              <a:rPr lang="is-IS" sz="3200" dirty="0" smtClean="0"/>
              <a:t>… pay $15,000</a:t>
            </a:r>
            <a:endParaRPr lang="en-US" sz="3200" dirty="0" smtClean="0"/>
          </a:p>
          <a:p>
            <a:pPr>
              <a:lnSpc>
                <a:spcPct val="11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795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19: Happy 52</a:t>
            </a:r>
            <a:r>
              <a:rPr lang="en-US" baseline="30000" dirty="0" smtClean="0"/>
              <a:t>nd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 for some mayhem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27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Pay day!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5345" y="1600200"/>
            <a:ext cx="8320703" cy="52578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If you have a master’s degree: $60,000</a:t>
            </a:r>
          </a:p>
          <a:p>
            <a:pPr lvl="1"/>
            <a:r>
              <a:rPr lang="en-US" sz="2800" dirty="0" smtClean="0"/>
              <a:t>Make sure you’ve paid your $20,000 in tuition</a:t>
            </a:r>
          </a:p>
          <a:p>
            <a:pPr lvl="1"/>
            <a:endParaRPr lang="en-US" sz="1500" dirty="0" smtClean="0"/>
          </a:p>
          <a:p>
            <a:r>
              <a:rPr lang="en-US" sz="3500" dirty="0" smtClean="0"/>
              <a:t>If you have a bachelor’s degree: $50,000</a:t>
            </a:r>
          </a:p>
          <a:p>
            <a:pPr lvl="1"/>
            <a:r>
              <a:rPr lang="en-US" sz="2800" dirty="0" smtClean="0"/>
              <a:t>Make sure you’ve paid your $40,000 in tuition</a:t>
            </a:r>
          </a:p>
          <a:p>
            <a:pPr lvl="1"/>
            <a:endParaRPr lang="en-US" sz="1500" dirty="0" smtClean="0"/>
          </a:p>
          <a:p>
            <a:r>
              <a:rPr lang="en-US" sz="3500" dirty="0" smtClean="0"/>
              <a:t>If you only turned in a resume: $20,800</a:t>
            </a:r>
          </a:p>
          <a:p>
            <a:endParaRPr lang="en-US" sz="1500" dirty="0" smtClean="0"/>
          </a:p>
          <a:p>
            <a:r>
              <a:rPr lang="en-US" sz="3500" dirty="0" smtClean="0"/>
              <a:t>If you’re still @ minimum wage: $15,080</a:t>
            </a:r>
          </a:p>
        </p:txBody>
      </p:sp>
    </p:spTree>
    <p:extLst>
      <p:ext uri="{BB962C8B-B14F-4D97-AF65-F5344CB8AC3E}">
        <p14:creationId xmlns:p14="http://schemas.microsoft.com/office/powerpoint/2010/main" val="3912574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DON’T — I MEAN IT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5000" dirty="0" smtClean="0"/>
              <a:t> Don’t do the math yet — just find the totals that you WILL subtract once all your expenses are calculated!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669504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First: Federal taxes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99024"/>
          </a:xfrm>
        </p:spPr>
        <p:txBody>
          <a:bodyPr>
            <a:normAutofit/>
          </a:bodyPr>
          <a:lstStyle/>
          <a:p>
            <a:r>
              <a:rPr lang="en-US" sz="2800" b="1" dirty="0"/>
              <a:t>Single-person tax brackets:</a:t>
            </a:r>
          </a:p>
          <a:p>
            <a:pPr lvl="1"/>
            <a:r>
              <a:rPr lang="en-US" sz="2800" dirty="0"/>
              <a:t>$15,080 = 17.65% of your paycheck</a:t>
            </a:r>
          </a:p>
          <a:p>
            <a:pPr lvl="1"/>
            <a:r>
              <a:rPr lang="en-US" sz="2800" dirty="0"/>
              <a:t>$20,800 = 22.65% of your paycheck</a:t>
            </a:r>
          </a:p>
          <a:p>
            <a:pPr lvl="1"/>
            <a:r>
              <a:rPr lang="en-US" sz="2800" dirty="0"/>
              <a:t>$49,920-$50,000 = 32.65% of your paycheck</a:t>
            </a:r>
          </a:p>
          <a:p>
            <a:pPr lvl="2"/>
            <a:r>
              <a:rPr lang="en-US" sz="2800" dirty="0" smtClean="0"/>
              <a:t>WAIT! Subtract $4000 from your taxes</a:t>
            </a:r>
          </a:p>
          <a:p>
            <a:r>
              <a:rPr lang="en-US" sz="2800" b="1" dirty="0" smtClean="0"/>
              <a:t>Married </a:t>
            </a:r>
            <a:r>
              <a:rPr lang="en-US" sz="2800" b="1" dirty="0"/>
              <a:t>tax brackets:</a:t>
            </a:r>
          </a:p>
          <a:p>
            <a:pPr lvl="1"/>
            <a:r>
              <a:rPr lang="en-US" sz="2500" dirty="0"/>
              <a:t>&lt;$18,550 combined = 17.65% of your paycheck</a:t>
            </a:r>
          </a:p>
          <a:p>
            <a:pPr lvl="1"/>
            <a:r>
              <a:rPr lang="en-US" sz="2500" dirty="0"/>
              <a:t>$18,550-$75,000 = 22.65% of your paycheck</a:t>
            </a:r>
          </a:p>
          <a:p>
            <a:pPr lvl="1"/>
            <a:r>
              <a:rPr lang="en-US" sz="2500" dirty="0"/>
              <a:t>$75,000-$151,000 = 32.65% of your paycheck</a:t>
            </a:r>
          </a:p>
          <a:p>
            <a:pPr lvl="2"/>
            <a:r>
              <a:rPr lang="en-US" sz="2800" dirty="0" smtClean="0"/>
              <a:t>WAIT! Subtract $8,000 from your taxes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77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Federal tax hike?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If your peers voted to raise taxes on the highest wage earners (the “1%”), you now pay 40% of your income to the federal government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19806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Second: State taxes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427" y="1748654"/>
            <a:ext cx="8797621" cy="4965005"/>
          </a:xfrm>
        </p:spPr>
        <p:txBody>
          <a:bodyPr>
            <a:normAutofit fontScale="77500" lnSpcReduction="20000"/>
          </a:bodyPr>
          <a:lstStyle/>
          <a:p>
            <a:r>
              <a:rPr lang="en-US" sz="7000" b="1" u="sng" dirty="0"/>
              <a:t> State income tax: </a:t>
            </a:r>
          </a:p>
          <a:p>
            <a:pPr lvl="1"/>
            <a:r>
              <a:rPr lang="en-US" sz="7000" dirty="0"/>
              <a:t> </a:t>
            </a:r>
            <a:r>
              <a:rPr lang="en-US" sz="7000" dirty="0" smtClean="0"/>
              <a:t>Find 5</a:t>
            </a:r>
            <a:r>
              <a:rPr lang="en-US" sz="7000" dirty="0"/>
              <a:t>% of </a:t>
            </a:r>
            <a:r>
              <a:rPr lang="en-US" sz="7000" dirty="0" smtClean="0"/>
              <a:t>your total income and include it in what must be paid to the IRS</a:t>
            </a:r>
            <a:endParaRPr lang="en-US" sz="7000" dirty="0"/>
          </a:p>
          <a:p>
            <a:endParaRPr lang="en-US" sz="3000" dirty="0"/>
          </a:p>
          <a:p>
            <a:r>
              <a:rPr lang="en-US" sz="7300" dirty="0"/>
              <a:t> Utah has a flat tax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44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Health care hike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15665"/>
            <a:ext cx="8153400" cy="4495800"/>
          </a:xfrm>
        </p:spPr>
        <p:txBody>
          <a:bodyPr/>
          <a:lstStyle/>
          <a:p>
            <a:r>
              <a:rPr lang="en-US" sz="4000" dirty="0" err="1" smtClean="0"/>
              <a:t>Obamacare</a:t>
            </a:r>
            <a:r>
              <a:rPr lang="en-US" sz="4000" dirty="0" smtClean="0"/>
              <a:t> insurance plans will see a 25% rate increase for 2017, so</a:t>
            </a:r>
            <a:r>
              <a:rPr lang="is-IS" sz="4000" dirty="0" smtClean="0"/>
              <a:t>…</a:t>
            </a:r>
          </a:p>
          <a:p>
            <a:endParaRPr lang="is-IS" sz="1500" dirty="0"/>
          </a:p>
          <a:p>
            <a:r>
              <a:rPr lang="is-IS" sz="3500" dirty="0" smtClean="0"/>
              <a:t>Divide your current health care cost by 4</a:t>
            </a:r>
          </a:p>
          <a:p>
            <a:r>
              <a:rPr lang="is-IS" sz="3500" dirty="0" smtClean="0"/>
              <a:t>Add that number to your original cost</a:t>
            </a:r>
            <a:endParaRPr lang="is-IS" sz="3500" dirty="0"/>
          </a:p>
          <a:p>
            <a:endParaRPr lang="is-IS" sz="1500" dirty="0" smtClean="0"/>
          </a:p>
          <a:p>
            <a:r>
              <a:rPr lang="en-US" sz="3500" dirty="0" smtClean="0"/>
              <a:t>¼</a:t>
            </a:r>
            <a:r>
              <a:rPr lang="is-IS" sz="3500" dirty="0" smtClean="0"/>
              <a:t> of current plan + full cost of current plan = new cost of your health insurance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66660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Other yearly expenses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5000" dirty="0" smtClean="0"/>
              <a:t> Total your normal costs for:</a:t>
            </a:r>
          </a:p>
          <a:p>
            <a:pPr lvl="1">
              <a:lnSpc>
                <a:spcPct val="120000"/>
              </a:lnSpc>
            </a:pPr>
            <a:r>
              <a:rPr lang="en-US" sz="5000" dirty="0" smtClean="0"/>
              <a:t> Car insurance</a:t>
            </a:r>
          </a:p>
          <a:p>
            <a:pPr lvl="1">
              <a:lnSpc>
                <a:spcPct val="120000"/>
              </a:lnSpc>
            </a:pPr>
            <a:r>
              <a:rPr lang="en-US" sz="5000" dirty="0" smtClean="0"/>
              <a:t> House payments OR rent</a:t>
            </a:r>
          </a:p>
          <a:p>
            <a:pPr lvl="1">
              <a:lnSpc>
                <a:spcPct val="120000"/>
              </a:lnSpc>
            </a:pPr>
            <a:r>
              <a:rPr lang="en-US" sz="5000" dirty="0" smtClean="0"/>
              <a:t> Food</a:t>
            </a:r>
          </a:p>
        </p:txBody>
      </p:sp>
    </p:spTree>
    <p:extLst>
      <p:ext uri="{BB962C8B-B14F-4D97-AF65-F5344CB8AC3E}">
        <p14:creationId xmlns:p14="http://schemas.microsoft.com/office/powerpoint/2010/main" val="3927918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42">
      <a:dk1>
        <a:sysClr val="windowText" lastClr="000000"/>
      </a:dk1>
      <a:lt1>
        <a:srgbClr val="FFFFFF"/>
      </a:lt1>
      <a:dk2>
        <a:srgbClr val="FBFFFE"/>
      </a:dk2>
      <a:lt2>
        <a:srgbClr val="000000"/>
      </a:lt2>
      <a:accent1>
        <a:srgbClr val="002BFF"/>
      </a:accent1>
      <a:accent2>
        <a:srgbClr val="FF1500"/>
      </a:accent2>
      <a:accent3>
        <a:srgbClr val="001EAB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652</TotalTime>
  <Words>936</Words>
  <Application>Microsoft Macintosh PowerPoint</Application>
  <PresentationFormat>On-screen Show (4:3)</PresentationFormat>
  <Paragraphs>127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Vote!</vt:lpstr>
      <vt:lpstr>Day 19: Happy 52nd!</vt:lpstr>
      <vt:lpstr>Pay day!</vt:lpstr>
      <vt:lpstr>DON’T — I MEAN IT</vt:lpstr>
      <vt:lpstr>First: Federal taxes</vt:lpstr>
      <vt:lpstr>Federal tax hike?</vt:lpstr>
      <vt:lpstr>Second: State taxes</vt:lpstr>
      <vt:lpstr>Health care hike</vt:lpstr>
      <vt:lpstr>Other yearly expenses</vt:lpstr>
      <vt:lpstr>Children</vt:lpstr>
      <vt:lpstr>Children</vt:lpstr>
      <vt:lpstr>Children decision time!</vt:lpstr>
      <vt:lpstr>Cost of living</vt:lpstr>
      <vt:lpstr>COL: Tax increases?</vt:lpstr>
      <vt:lpstr>COL: Utilities</vt:lpstr>
      <vt:lpstr>COL: City fees</vt:lpstr>
      <vt:lpstr>COL: Must/can</vt:lpstr>
      <vt:lpstr>MAYHEM</vt:lpstr>
      <vt:lpstr>Time for some mayhem…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Hicken</dc:creator>
  <cp:lastModifiedBy>Jackie Hicken</cp:lastModifiedBy>
  <cp:revision>68</cp:revision>
  <dcterms:created xsi:type="dcterms:W3CDTF">2016-12-06T02:07:52Z</dcterms:created>
  <dcterms:modified xsi:type="dcterms:W3CDTF">2016-12-06T14:40:26Z</dcterms:modified>
</cp:coreProperties>
</file>