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78" r:id="rId20"/>
    <p:sldId id="279" r:id="rId21"/>
    <p:sldId id="280" r:id="rId22"/>
    <p:sldId id="281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C4BE-3CCE-264A-8EC8-7B0025A8A56E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0C0E-99B8-C441-AECE-FEBF571E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6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84 categories in Utah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C0C0E-99B8-C441-AECE-FEBF571EF8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8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65E1D-8B30-2F46-A096-3A831246B21F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060BEC-B4B3-9A40-8E66-E5CCA92BD4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21: Happy 56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Something 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4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Occupational licenses: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81954"/>
          </a:xfrm>
        </p:spPr>
        <p:txBody>
          <a:bodyPr>
            <a:normAutofit/>
          </a:bodyPr>
          <a:lstStyle/>
          <a:p>
            <a:r>
              <a:rPr lang="en-US" dirty="0"/>
              <a:t>Should you need a </a:t>
            </a:r>
            <a:r>
              <a:rPr lang="en-US" dirty="0" smtClean="0"/>
              <a:t>license in order to: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Tell fortunes (Md.)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Shampoo someone’s hair (Ala., La., N.H., Tenn.)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Arrange flowers (La.)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Braid hair (24 states)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Be an interior designer (Fla., La., Nev., D.C.)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Be a makeup artist (36 states)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Be a tour guide (D.C., La.)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Interpret for the deaf (Ill., Texas)</a:t>
            </a:r>
          </a:p>
          <a:p>
            <a:pPr marL="880110" lvl="1" indent="-514350">
              <a:buFont typeface="+mj-lt"/>
              <a:buAutoNum type="arabicPeriod" startAt="22"/>
            </a:pPr>
            <a:r>
              <a:rPr lang="en-US" dirty="0" smtClean="0"/>
              <a:t>Upholster furniture (Utah)</a:t>
            </a:r>
          </a:p>
          <a:p>
            <a:pPr marL="880110" lvl="1" indent="-514350">
              <a:buFont typeface="+mj-lt"/>
              <a:buAutoNum type="arabicPeriod" startAt="2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5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Pay day!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5345" y="1600200"/>
            <a:ext cx="8320703" cy="5257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If you have a master’s degree: $60,000</a:t>
            </a:r>
          </a:p>
          <a:p>
            <a:pPr lvl="1"/>
            <a:r>
              <a:rPr lang="en-US" sz="2800" dirty="0" smtClean="0"/>
              <a:t>Make sure you’ve paid your $20,000 in tuition</a:t>
            </a:r>
          </a:p>
          <a:p>
            <a:pPr lvl="1"/>
            <a:endParaRPr lang="en-US" sz="1500" dirty="0" smtClean="0"/>
          </a:p>
          <a:p>
            <a:r>
              <a:rPr lang="en-US" sz="3500" dirty="0" smtClean="0"/>
              <a:t>If you have a bachelor’s degree: $50,000</a:t>
            </a:r>
          </a:p>
          <a:p>
            <a:pPr lvl="1"/>
            <a:r>
              <a:rPr lang="en-US" sz="2800" dirty="0" smtClean="0"/>
              <a:t>Make sure you’ve paid your $40,000 in tuition</a:t>
            </a:r>
          </a:p>
          <a:p>
            <a:pPr lvl="1"/>
            <a:endParaRPr lang="en-US" sz="1500" dirty="0" smtClean="0"/>
          </a:p>
          <a:p>
            <a:r>
              <a:rPr lang="en-US" sz="3500" dirty="0" smtClean="0"/>
              <a:t>If you only turned in a resume: $20,800</a:t>
            </a:r>
          </a:p>
          <a:p>
            <a:endParaRPr lang="en-US" sz="1500" dirty="0" smtClean="0"/>
          </a:p>
          <a:p>
            <a:r>
              <a:rPr lang="en-US" sz="3500" dirty="0" smtClean="0"/>
              <a:t>If you’re still @ minimum wage: $15,080</a:t>
            </a:r>
          </a:p>
        </p:txBody>
      </p:sp>
    </p:spTree>
    <p:extLst>
      <p:ext uri="{BB962C8B-B14F-4D97-AF65-F5344CB8AC3E}">
        <p14:creationId xmlns:p14="http://schemas.microsoft.com/office/powerpoint/2010/main" val="191151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First: Federal taxes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99024"/>
          </a:xfrm>
        </p:spPr>
        <p:txBody>
          <a:bodyPr>
            <a:normAutofit/>
          </a:bodyPr>
          <a:lstStyle/>
          <a:p>
            <a:r>
              <a:rPr lang="en-US" sz="2800" b="1" dirty="0"/>
              <a:t>Single-person tax brackets:</a:t>
            </a:r>
          </a:p>
          <a:p>
            <a:pPr lvl="1"/>
            <a:r>
              <a:rPr lang="en-US" sz="2800" dirty="0"/>
              <a:t>$15,080 = 17.65% of your paycheck</a:t>
            </a:r>
          </a:p>
          <a:p>
            <a:pPr lvl="1"/>
            <a:r>
              <a:rPr lang="en-US" sz="2800" dirty="0"/>
              <a:t>$20,800 = 22.65% of your paycheck</a:t>
            </a:r>
          </a:p>
          <a:p>
            <a:pPr lvl="1"/>
            <a:r>
              <a:rPr lang="en-US" sz="2800" dirty="0"/>
              <a:t>$49,920-$50,000 = 32.65% of your paycheck</a:t>
            </a:r>
          </a:p>
          <a:p>
            <a:pPr lvl="2"/>
            <a:r>
              <a:rPr lang="en-US" sz="2800" dirty="0" smtClean="0"/>
              <a:t>WAIT! Subtract $4000 from your taxes</a:t>
            </a:r>
          </a:p>
          <a:p>
            <a:r>
              <a:rPr lang="en-US" sz="2800" b="1" dirty="0" smtClean="0"/>
              <a:t>Married </a:t>
            </a:r>
            <a:r>
              <a:rPr lang="en-US" sz="2800" b="1" dirty="0"/>
              <a:t>tax brackets:</a:t>
            </a:r>
          </a:p>
          <a:p>
            <a:pPr lvl="1"/>
            <a:r>
              <a:rPr lang="en-US" sz="2500" dirty="0"/>
              <a:t>&lt;$18,550 combined = 17.65% of your paycheck</a:t>
            </a:r>
          </a:p>
          <a:p>
            <a:pPr lvl="1"/>
            <a:r>
              <a:rPr lang="en-US" sz="2500" dirty="0"/>
              <a:t>$18,550-$75,000 = 22.65% of your paycheck</a:t>
            </a:r>
          </a:p>
          <a:p>
            <a:pPr lvl="1"/>
            <a:r>
              <a:rPr lang="en-US" sz="2500" dirty="0"/>
              <a:t>$75,000-$151,000 = 32.65% of your paycheck</a:t>
            </a:r>
          </a:p>
          <a:p>
            <a:pPr lvl="2"/>
            <a:r>
              <a:rPr lang="en-US" sz="2800" dirty="0" smtClean="0"/>
              <a:t>WAIT! Subtract $8,000 from your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5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Second: State taxes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427" y="1748654"/>
            <a:ext cx="8797621" cy="496500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400" b="1" u="sng" dirty="0"/>
              <a:t> State income tax: </a:t>
            </a:r>
          </a:p>
          <a:p>
            <a:pPr lvl="1">
              <a:lnSpc>
                <a:spcPct val="110000"/>
              </a:lnSpc>
            </a:pPr>
            <a:r>
              <a:rPr lang="en-US" sz="5400" dirty="0"/>
              <a:t> </a:t>
            </a:r>
            <a:r>
              <a:rPr lang="en-US" sz="5400" dirty="0" smtClean="0"/>
              <a:t>Find 5</a:t>
            </a:r>
            <a:r>
              <a:rPr lang="en-US" sz="5400" dirty="0"/>
              <a:t>% of </a:t>
            </a:r>
            <a:r>
              <a:rPr lang="en-US" sz="5400" dirty="0" smtClean="0"/>
              <a:t>today’s paycheck and include it in what must be paid to the IRS</a:t>
            </a:r>
            <a:endParaRPr lang="en-US" sz="5400" dirty="0"/>
          </a:p>
          <a:p>
            <a:pPr>
              <a:lnSpc>
                <a:spcPct val="110000"/>
              </a:lnSpc>
            </a:pPr>
            <a:endParaRPr lang="en-US" sz="5400" dirty="0"/>
          </a:p>
          <a:p>
            <a:pPr>
              <a:lnSpc>
                <a:spcPct val="110000"/>
              </a:lnSpc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127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Other yearly expenses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000" dirty="0" smtClean="0"/>
              <a:t> Total your normal costs for: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Car insurance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House payments OR rent</a:t>
            </a:r>
          </a:p>
          <a:p>
            <a:pPr lvl="1">
              <a:lnSpc>
                <a:spcPct val="120000"/>
              </a:lnSpc>
            </a:pPr>
            <a:r>
              <a:rPr lang="en-US" sz="5000" dirty="0" smtClean="0"/>
              <a:t> Food</a:t>
            </a:r>
          </a:p>
        </p:txBody>
      </p:sp>
    </p:spTree>
    <p:extLst>
      <p:ext uri="{BB962C8B-B14F-4D97-AF65-F5344CB8AC3E}">
        <p14:creationId xmlns:p14="http://schemas.microsoft.com/office/powerpoint/2010/main" val="277352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Children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5696" y="1973385"/>
            <a:ext cx="3886200" cy="4476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To keep </a:t>
            </a:r>
            <a:r>
              <a:rPr lang="en-US" sz="3200" dirty="0" smtClean="0"/>
              <a:t>any</a:t>
            </a:r>
            <a:r>
              <a:rPr lang="en-US" sz="3200" dirty="0" smtClean="0"/>
              <a:t> </a:t>
            </a:r>
            <a:r>
              <a:rPr lang="en-US" sz="3200" dirty="0" smtClean="0"/>
              <a:t>$5,000 tax </a:t>
            </a:r>
            <a:r>
              <a:rPr lang="en-US" sz="3200" dirty="0" smtClean="0"/>
              <a:t>breaks, </a:t>
            </a:r>
            <a:r>
              <a:rPr lang="en-US" sz="3200" dirty="0" smtClean="0"/>
              <a:t>you can keep claiming the kids as your “dependents” even after they turn 18</a:t>
            </a:r>
          </a:p>
          <a:p>
            <a:r>
              <a:rPr lang="en-US" sz="3200" dirty="0" smtClean="0"/>
              <a:t>BUT you must also pay </a:t>
            </a:r>
            <a:r>
              <a:rPr lang="en-US" sz="3200" dirty="0" smtClean="0"/>
              <a:t>life costs</a:t>
            </a:r>
            <a:endParaRPr lang="en-US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28788" y="1973385"/>
            <a:ext cx="4235301" cy="4476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dirty="0" smtClean="0"/>
              <a:t>IF you kick the child out of the house when he/she turns 18, you lose your $5,000 tax credit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BUT you don’t have to </a:t>
            </a:r>
            <a:r>
              <a:rPr lang="en-US" sz="3200" dirty="0" smtClean="0"/>
              <a:t>life costs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854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Utilities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476" y="1600200"/>
            <a:ext cx="8764876" cy="4864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* W/roommates, pay $200/# of roommates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4000" dirty="0" smtClean="0"/>
              <a:t>* If you live alone, pay $200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4000" dirty="0" smtClean="0"/>
              <a:t>*If you own a home, pay: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Water bill: $100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Garbage/sewer: $15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Gas bill: $150 per month</a:t>
            </a:r>
          </a:p>
          <a:p>
            <a:pPr lvl="1">
              <a:lnSpc>
                <a:spcPct val="110000"/>
              </a:lnSpc>
            </a:pPr>
            <a:r>
              <a:rPr lang="en-US" sz="3700" dirty="0" smtClean="0"/>
              <a:t> Electric bill: $75 per month</a:t>
            </a:r>
          </a:p>
        </p:txBody>
      </p:sp>
    </p:spTree>
    <p:extLst>
      <p:ext uri="{BB962C8B-B14F-4D97-AF65-F5344CB8AC3E}">
        <p14:creationId xmlns:p14="http://schemas.microsoft.com/office/powerpoint/2010/main" val="295268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City fees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454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County general funds: $300</a:t>
            </a:r>
          </a:p>
          <a:p>
            <a:r>
              <a:rPr lang="en-US" dirty="0" smtClean="0"/>
              <a:t>School levy (tax): $800</a:t>
            </a:r>
          </a:p>
          <a:p>
            <a:r>
              <a:rPr lang="en-US" dirty="0" smtClean="0"/>
              <a:t>State basic school levy (tax): $200</a:t>
            </a:r>
          </a:p>
          <a:p>
            <a:r>
              <a:rPr lang="en-US" dirty="0" smtClean="0"/>
              <a:t>Library tax: $30</a:t>
            </a:r>
          </a:p>
          <a:p>
            <a:r>
              <a:rPr lang="en-US" dirty="0" smtClean="0"/>
              <a:t>City tax: $400</a:t>
            </a:r>
          </a:p>
          <a:p>
            <a:r>
              <a:rPr lang="en-US" dirty="0" smtClean="0"/>
              <a:t>Mosquito abatement: $15</a:t>
            </a:r>
          </a:p>
          <a:p>
            <a:r>
              <a:rPr lang="en-US" dirty="0" smtClean="0"/>
              <a:t>County water: $30</a:t>
            </a:r>
          </a:p>
          <a:p>
            <a:r>
              <a:rPr lang="en-US" dirty="0" smtClean="0"/>
              <a:t>Central Utah water cost: $50</a:t>
            </a:r>
          </a:p>
          <a:p>
            <a:r>
              <a:rPr lang="en-US" dirty="0" smtClean="0"/>
              <a:t>Multi-county assessing and collecting: $1</a:t>
            </a:r>
          </a:p>
          <a:p>
            <a:r>
              <a:rPr lang="en-US" dirty="0" smtClean="0"/>
              <a:t>County assessing and collecting: $50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5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COL: Must/can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2256" y="1600200"/>
            <a:ext cx="8443792" cy="4769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 MUST pay:</a:t>
            </a:r>
          </a:p>
          <a:p>
            <a:pPr lvl="1">
              <a:lnSpc>
                <a:spcPct val="120000"/>
              </a:lnSpc>
            </a:pPr>
            <a:r>
              <a:rPr lang="en-US" sz="3700" dirty="0"/>
              <a:t> </a:t>
            </a:r>
            <a:r>
              <a:rPr lang="en-US" sz="4000" dirty="0" smtClean="0"/>
              <a:t>Gas</a:t>
            </a:r>
            <a:r>
              <a:rPr lang="en-US" sz="4000" dirty="0"/>
              <a:t>/car upkeep: $10,000 per year</a:t>
            </a:r>
          </a:p>
          <a:p>
            <a:pPr lvl="1">
              <a:lnSpc>
                <a:spcPct val="120000"/>
              </a:lnSpc>
            </a:pPr>
            <a:r>
              <a:rPr lang="en-US" sz="3600" dirty="0" smtClean="0"/>
              <a:t> Clothing</a:t>
            </a:r>
            <a:r>
              <a:rPr lang="en-US" sz="3600" dirty="0"/>
              <a:t>: $2,000 per year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CAN pay: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Phone bills: $360 per year</a:t>
            </a:r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 Internet: $840 per year</a:t>
            </a:r>
          </a:p>
          <a:p>
            <a:pPr lvl="1">
              <a:lnSpc>
                <a:spcPct val="120000"/>
              </a:lnSpc>
            </a:pPr>
            <a:r>
              <a:rPr lang="en-US" sz="3700" dirty="0" smtClean="0"/>
              <a:t> Entertainment: $2,000 per year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60282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But good stuff, for a change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0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Rulemaking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0769" y="1600200"/>
            <a:ext cx="8375279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700" dirty="0" smtClean="0"/>
              <a:t>Government agencies have the right to create their own rules, if the law says so</a:t>
            </a:r>
          </a:p>
          <a:p>
            <a:pPr>
              <a:lnSpc>
                <a:spcPct val="110000"/>
              </a:lnSpc>
            </a:pPr>
            <a:r>
              <a:rPr lang="en-US" sz="3700" b="1" dirty="0" smtClean="0"/>
              <a:t>Regulation/rule: An order having the force of law, prescribed by a superior or competent authority</a:t>
            </a:r>
          </a:p>
          <a:p>
            <a:pPr>
              <a:lnSpc>
                <a:spcPct val="110000"/>
              </a:lnSpc>
            </a:pPr>
            <a:r>
              <a:rPr lang="en-US" sz="3700" dirty="0" smtClean="0"/>
              <a:t>Congress will sometimes pass vague legislation &amp; let agencies fill in the blanks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73777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Mayhem!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305" y="1600199"/>
            <a:ext cx="8706133" cy="505805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Yellow: Christmas bonus! $300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Red</a:t>
            </a:r>
            <a:r>
              <a:rPr lang="en-US" sz="3000" dirty="0"/>
              <a:t>: </a:t>
            </a:r>
            <a:r>
              <a:rPr lang="en-US" sz="3000" dirty="0" smtClean="0"/>
              <a:t>You found $500 on the street &amp; it remained unclaimed for 90 days. Enjoy!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Green: A </a:t>
            </a:r>
            <a:r>
              <a:rPr lang="en-US" sz="3000" dirty="0" smtClean="0"/>
              <a:t>better Christmas </a:t>
            </a:r>
            <a:r>
              <a:rPr lang="en-US" sz="3000" dirty="0"/>
              <a:t>bonus — $</a:t>
            </a:r>
            <a:r>
              <a:rPr lang="en-US" sz="3000" dirty="0" smtClean="0"/>
              <a:t>1,000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Purple: You found $3,000 in an antique you bought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Brown</a:t>
            </a:r>
            <a:r>
              <a:rPr lang="en-US" sz="3000" dirty="0"/>
              <a:t>: </a:t>
            </a:r>
            <a:r>
              <a:rPr lang="en-US" sz="3000" dirty="0" smtClean="0"/>
              <a:t>You rented out your house for filming. $7,000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Orange</a:t>
            </a:r>
            <a:r>
              <a:rPr lang="en-US" sz="3000" dirty="0" smtClean="0"/>
              <a:t>: </a:t>
            </a:r>
            <a:r>
              <a:rPr lang="en-US" sz="3000" dirty="0"/>
              <a:t>You won a gold medal! $</a:t>
            </a:r>
            <a:r>
              <a:rPr lang="en-US" sz="3000" dirty="0" smtClean="0"/>
              <a:t>25,564 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Light blue: You inherited $50,000!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2374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Orange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5334" y="1641174"/>
            <a:ext cx="8706133" cy="4495800"/>
          </a:xfrm>
        </p:spPr>
        <p:txBody>
          <a:bodyPr>
            <a:noAutofit/>
          </a:bodyPr>
          <a:lstStyle/>
          <a:p>
            <a:r>
              <a:rPr lang="en-US" sz="3400" dirty="0"/>
              <a:t>Orange: You won a gold medal! $</a:t>
            </a:r>
            <a:r>
              <a:rPr lang="en-US" sz="3400" dirty="0" smtClean="0"/>
              <a:t>25,564</a:t>
            </a:r>
          </a:p>
          <a:p>
            <a:endParaRPr lang="en-US" sz="3400" dirty="0"/>
          </a:p>
          <a:p>
            <a:r>
              <a:rPr lang="en-US" sz="3400" dirty="0" smtClean="0"/>
              <a:t>U.S. Olympians must pay taxes on their medals:</a:t>
            </a:r>
          </a:p>
          <a:p>
            <a:pPr lvl="1"/>
            <a:r>
              <a:rPr lang="en-US" sz="3400" dirty="0" smtClean="0"/>
              <a:t> $25,000 prize for the gold medal</a:t>
            </a:r>
          </a:p>
          <a:p>
            <a:pPr lvl="1"/>
            <a:r>
              <a:rPr lang="en-US" sz="3400" dirty="0" smtClean="0"/>
              <a:t> $564 for the cost of the gold</a:t>
            </a:r>
          </a:p>
          <a:p>
            <a:pPr lvl="2"/>
            <a:r>
              <a:rPr lang="en-US" sz="3400" dirty="0" smtClean="0"/>
              <a:t> Total the taxes you owe with $25,564 added to your income and be prepared   to pay the new total to the IRS</a:t>
            </a:r>
            <a:endParaRPr lang="en-US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63475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Light blue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9215" y="1600200"/>
            <a:ext cx="8376833" cy="4495800"/>
          </a:xfrm>
        </p:spPr>
        <p:txBody>
          <a:bodyPr>
            <a:noAutofit/>
          </a:bodyPr>
          <a:lstStyle/>
          <a:p>
            <a:r>
              <a:rPr lang="en-US" sz="3100" dirty="0"/>
              <a:t>Light blue: You inherited $50,000</a:t>
            </a:r>
            <a:r>
              <a:rPr lang="en-US" sz="3100" dirty="0" smtClean="0"/>
              <a:t>!</a:t>
            </a:r>
          </a:p>
          <a:p>
            <a:endParaRPr lang="en-US" sz="2500" dirty="0" smtClean="0"/>
          </a:p>
          <a:p>
            <a:r>
              <a:rPr lang="en-US" sz="3100" dirty="0" smtClean="0"/>
              <a:t>Add $50,000 to your income — if your income totals more than $151,000, you move up a tax bracket for this year</a:t>
            </a:r>
          </a:p>
          <a:p>
            <a:pPr lvl="1"/>
            <a:r>
              <a:rPr lang="en-US" sz="3100" dirty="0" smtClean="0"/>
              <a:t> 35.65% (federal) and 5% (state)</a:t>
            </a:r>
            <a:endParaRPr lang="en-US" sz="3100" dirty="0"/>
          </a:p>
          <a:p>
            <a:r>
              <a:rPr lang="en-US" sz="3100" dirty="0" smtClean="0"/>
              <a:t>Subtract $10,000 from that $50,000 to pay for the funeral</a:t>
            </a:r>
            <a:endParaRPr lang="en-US" sz="3100" dirty="0"/>
          </a:p>
          <a:p>
            <a:r>
              <a:rPr lang="en-US" sz="3100" dirty="0" smtClean="0"/>
              <a:t>Enjoy your leftover money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61134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Decision time!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4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Types of businesses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0308" y="1600200"/>
            <a:ext cx="8355740" cy="509902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 smtClean="0"/>
              <a:t>Sole proprietorship: 1 person is 100% responsible for all of the control, liabilities and management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Partnerships: 2 people agree to share a business and each have unlimited liability for the business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Limited partnership: </a:t>
            </a:r>
            <a:r>
              <a:rPr lang="en-US" dirty="0" smtClean="0"/>
              <a:t>Limited partners contribute money toward a business, but rarely anything else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Corporations: </a:t>
            </a:r>
            <a:r>
              <a:rPr lang="en-US" dirty="0" smtClean="0"/>
              <a:t>Approved by state, incorporators choose a board of directors and the board hires managers, shareholders are owners (limited liability)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Limited Liability Corp: </a:t>
            </a:r>
            <a:r>
              <a:rPr lang="en-US" dirty="0" smtClean="0"/>
              <a:t>Like a partnership w/less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Choose your business!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108"/>
          </a:xfrm>
        </p:spPr>
        <p:txBody>
          <a:bodyPr numCol="2">
            <a:normAutofit/>
          </a:bodyPr>
          <a:lstStyle/>
          <a:p>
            <a:r>
              <a:rPr lang="en-US" sz="3200" dirty="0" err="1" smtClean="0"/>
              <a:t>Cinnabon</a:t>
            </a:r>
            <a:endParaRPr lang="en-US" sz="3200" dirty="0" smtClean="0"/>
          </a:p>
          <a:p>
            <a:r>
              <a:rPr lang="en-US" sz="3200" dirty="0" smtClean="0"/>
              <a:t>Krispy Kreme</a:t>
            </a:r>
          </a:p>
          <a:p>
            <a:r>
              <a:rPr lang="en-US" sz="3200" dirty="0" smtClean="0"/>
              <a:t>KFC</a:t>
            </a:r>
          </a:p>
          <a:p>
            <a:r>
              <a:rPr lang="en-US" sz="3200" dirty="0" err="1" smtClean="0"/>
              <a:t>Zaxby’s</a:t>
            </a:r>
            <a:endParaRPr lang="en-US" sz="3200" dirty="0" smtClean="0"/>
          </a:p>
          <a:p>
            <a:r>
              <a:rPr lang="en-US" sz="3200" dirty="0" smtClean="0"/>
              <a:t>Dunkin’ Donuts</a:t>
            </a:r>
          </a:p>
          <a:p>
            <a:r>
              <a:rPr lang="en-US" sz="3200" dirty="0" smtClean="0"/>
              <a:t>Cold Stone Creamery</a:t>
            </a:r>
          </a:p>
          <a:p>
            <a:r>
              <a:rPr lang="en-US" sz="3200" dirty="0" err="1" smtClean="0"/>
              <a:t>Menchie’s</a:t>
            </a:r>
            <a:endParaRPr lang="en-US" sz="3200" dirty="0" smtClean="0"/>
          </a:p>
          <a:p>
            <a:r>
              <a:rPr lang="en-US" sz="3200" dirty="0" smtClean="0"/>
              <a:t>McDonald’s</a:t>
            </a:r>
          </a:p>
          <a:p>
            <a:r>
              <a:rPr lang="en-US" sz="3200" dirty="0" smtClean="0"/>
              <a:t>Sonic</a:t>
            </a:r>
          </a:p>
          <a:p>
            <a:r>
              <a:rPr lang="en-US" sz="3200" dirty="0" smtClean="0"/>
              <a:t>Carl’s Jr.</a:t>
            </a:r>
          </a:p>
          <a:p>
            <a:r>
              <a:rPr lang="en-US" sz="3200" dirty="0" smtClean="0"/>
              <a:t>Taco Bell</a:t>
            </a:r>
          </a:p>
          <a:p>
            <a:r>
              <a:rPr lang="en-US" sz="3200" dirty="0" smtClean="0"/>
              <a:t>Del Taco</a:t>
            </a:r>
          </a:p>
          <a:p>
            <a:r>
              <a:rPr lang="en-US" sz="3200" dirty="0" smtClean="0"/>
              <a:t>Pizza Hut</a:t>
            </a:r>
          </a:p>
          <a:p>
            <a:r>
              <a:rPr lang="en-US" sz="3200" dirty="0" smtClean="0"/>
              <a:t>Subway</a:t>
            </a:r>
          </a:p>
          <a:p>
            <a:r>
              <a:rPr lang="en-US" sz="3200" dirty="0" smtClean="0"/>
              <a:t>Jimmy John’s</a:t>
            </a:r>
          </a:p>
          <a:p>
            <a:r>
              <a:rPr lang="en-US" sz="3200" dirty="0" smtClean="0"/>
              <a:t>Corner Bakery Cafe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50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Business startup costs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108"/>
          </a:xfrm>
        </p:spPr>
        <p:txBody>
          <a:bodyPr numCol="2">
            <a:normAutofit fontScale="85000" lnSpcReduction="10000"/>
          </a:bodyPr>
          <a:lstStyle/>
          <a:p>
            <a:r>
              <a:rPr lang="en-US" dirty="0" err="1" smtClean="0"/>
              <a:t>Cinnabon</a:t>
            </a:r>
            <a:r>
              <a:rPr lang="en-US" dirty="0" smtClean="0"/>
              <a:t> ($180.1K-$385.5K)</a:t>
            </a:r>
          </a:p>
          <a:p>
            <a:r>
              <a:rPr lang="en-US" dirty="0" smtClean="0"/>
              <a:t>Krispy Kreme ($275K-$1.9M)</a:t>
            </a:r>
          </a:p>
          <a:p>
            <a:r>
              <a:rPr lang="en-US" dirty="0" smtClean="0"/>
              <a:t>KFC ($1.3M-$2.5M)</a:t>
            </a:r>
          </a:p>
          <a:p>
            <a:r>
              <a:rPr lang="en-US" dirty="0" err="1" smtClean="0"/>
              <a:t>Zaxby’s</a:t>
            </a:r>
            <a:r>
              <a:rPr lang="en-US" dirty="0" smtClean="0"/>
              <a:t> ($215.1K-$655.1K)</a:t>
            </a:r>
          </a:p>
          <a:p>
            <a:r>
              <a:rPr lang="en-US" dirty="0" smtClean="0"/>
              <a:t>Dunkin’ Donuts ($216.1K-$1.5M)</a:t>
            </a:r>
          </a:p>
          <a:p>
            <a:r>
              <a:rPr lang="en-US" dirty="0" smtClean="0"/>
              <a:t>Cold Stone Creamery ($2677.4K-$464.3K)</a:t>
            </a:r>
          </a:p>
          <a:p>
            <a:r>
              <a:rPr lang="en-US" dirty="0" err="1" smtClean="0"/>
              <a:t>Menchie’s</a:t>
            </a:r>
            <a:r>
              <a:rPr lang="en-US" dirty="0" smtClean="0"/>
              <a:t> ($218.3K-$385.2K)</a:t>
            </a:r>
          </a:p>
          <a:p>
            <a:r>
              <a:rPr lang="en-US" dirty="0" smtClean="0"/>
              <a:t>McDonald’s ($1M-$2.3M)</a:t>
            </a:r>
          </a:p>
          <a:p>
            <a:r>
              <a:rPr lang="en-US" dirty="0" smtClean="0"/>
              <a:t>Sonic ($1M-$1.6M)</a:t>
            </a:r>
          </a:p>
          <a:p>
            <a:r>
              <a:rPr lang="en-US" dirty="0" smtClean="0"/>
              <a:t>Carl’s Jr. ($1.3M-$1.9M)</a:t>
            </a:r>
          </a:p>
          <a:p>
            <a:r>
              <a:rPr lang="en-US" dirty="0" smtClean="0"/>
              <a:t>Taco Bell ($1.2M-$2.6M)</a:t>
            </a:r>
          </a:p>
          <a:p>
            <a:r>
              <a:rPr lang="en-US" dirty="0" smtClean="0"/>
              <a:t>Del Taco ($767.7K-$1.6M)</a:t>
            </a:r>
          </a:p>
          <a:p>
            <a:r>
              <a:rPr lang="en-US" dirty="0" smtClean="0"/>
              <a:t>Pizza Hut ($297K-$2.1M)</a:t>
            </a:r>
          </a:p>
          <a:p>
            <a:r>
              <a:rPr lang="en-US" dirty="0" smtClean="0"/>
              <a:t>Subway ($116.6K-$263.2K)</a:t>
            </a:r>
          </a:p>
          <a:p>
            <a:r>
              <a:rPr lang="en-US" dirty="0" smtClean="0"/>
              <a:t>Jimmy John’s ($330.5K-$519.5K)</a:t>
            </a:r>
          </a:p>
          <a:p>
            <a:r>
              <a:rPr lang="en-US" dirty="0" smtClean="0"/>
              <a:t>Corner Bakery Café ($843K-$2.4M)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4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Rulemaking (regulations)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700" b="1" dirty="0" smtClean="0"/>
              <a:t>The process:</a:t>
            </a:r>
          </a:p>
          <a:p>
            <a:pPr lvl="1"/>
            <a:r>
              <a:rPr lang="en-US" sz="3700" dirty="0" smtClean="0"/>
              <a:t> Congress passes a law, leaving blanks to be filled by agencies</a:t>
            </a:r>
          </a:p>
          <a:p>
            <a:pPr lvl="1"/>
            <a:r>
              <a:rPr lang="en-US" sz="3700" dirty="0" smtClean="0"/>
              <a:t> Agencies publish a proposed regulation</a:t>
            </a:r>
          </a:p>
          <a:p>
            <a:pPr lvl="1"/>
            <a:r>
              <a:rPr lang="en-US" sz="3700" dirty="0" smtClean="0"/>
              <a:t> The public comments on the proposal </a:t>
            </a:r>
          </a:p>
          <a:p>
            <a:pPr lvl="2"/>
            <a:r>
              <a:rPr lang="en-US" sz="2500" dirty="0"/>
              <a:t> </a:t>
            </a:r>
            <a:r>
              <a:rPr lang="en-US" sz="2500" dirty="0" smtClean="0"/>
              <a:t>(or not)</a:t>
            </a:r>
          </a:p>
          <a:p>
            <a:pPr lvl="1"/>
            <a:r>
              <a:rPr lang="en-US" sz="3700" dirty="0" smtClean="0"/>
              <a:t> The proposal becomes law</a:t>
            </a:r>
          </a:p>
          <a:p>
            <a:pPr lvl="1"/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08564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2846_etra_illustration_laws_1600x106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2886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ges_CFR_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8" y="159352"/>
            <a:ext cx="9089308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2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Regulations: Yes or No?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0769" y="1600200"/>
            <a:ext cx="8375279" cy="5023338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Should a restaurant have a business license in order to operate?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Should food items be required to carry nutrition labeling?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Should restaurants have to put the calorie count of each item next to the item on their menu?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Should the government penalize people who mislabel food items?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Should putting poison in food be against the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5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Regulations: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154" y="1600200"/>
            <a:ext cx="8433894" cy="5003800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dirty="0" smtClean="0"/>
              <a:t>Should filthy, putrid, or decomposed things be kept out of food sold in stores?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dirty="0" smtClean="0"/>
              <a:t>Should people be able to sell meat taken from a diseased animal?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dirty="0" smtClean="0"/>
              <a:t>What about road kill?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dirty="0" smtClean="0"/>
              <a:t>Should a minimum wage exist? What should it be?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dirty="0" smtClean="0"/>
              <a:t>Should businesses give employees a $15 an hour wage?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US" dirty="0" smtClean="0"/>
              <a:t>Should workers be limited to 40 hours a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9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Regulations: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231" y="1600200"/>
            <a:ext cx="8394817" cy="498426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12"/>
            </a:pPr>
            <a:r>
              <a:rPr lang="en-US" dirty="0" smtClean="0"/>
              <a:t>Should food exposed to radiation be allowed?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2"/>
            </a:pPr>
            <a:r>
              <a:rPr lang="en-US" dirty="0" smtClean="0"/>
              <a:t>Should it be OK to add food coloring to food items to make the items look better?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2"/>
            </a:pPr>
            <a:r>
              <a:rPr lang="en-US" dirty="0" smtClean="0"/>
              <a:t>Should imitation items (imitation cheese, vanilla, etc.) </a:t>
            </a:r>
            <a:r>
              <a:rPr lang="en-US" u="sng" dirty="0" smtClean="0"/>
              <a:t>have</a:t>
            </a:r>
            <a:r>
              <a:rPr lang="en-US" dirty="0" smtClean="0"/>
              <a:t> to say the word “imitation” on their packages?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2"/>
            </a:pPr>
            <a:r>
              <a:rPr lang="en-US" dirty="0" smtClean="0"/>
              <a:t>Should accurate weights be printed on food items?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2"/>
            </a:pPr>
            <a:r>
              <a:rPr lang="en-US" dirty="0" smtClean="0"/>
              <a:t>Should accurate ingredients be printed on items?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2"/>
            </a:pPr>
            <a:r>
              <a:rPr lang="en-US" dirty="0" smtClean="0"/>
              <a:t>Should the government be able to shut down dirty or unsanitary food establishments?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5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Regulations: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4749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18"/>
            </a:pPr>
            <a:r>
              <a:rPr lang="en-US" dirty="0" smtClean="0"/>
              <a:t>Should the government be able to regulate what the outside of your business’s building looks like?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8"/>
            </a:pPr>
            <a:r>
              <a:rPr lang="en-US" dirty="0" smtClean="0"/>
              <a:t>Should the government be able to issue recall notices on items that are deemed unsafe?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8"/>
            </a:pPr>
            <a:r>
              <a:rPr lang="en-US" dirty="0" smtClean="0"/>
              <a:t>Should you need a food handler’s permit in order to cook food that will be sold to customers?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 startAt="18"/>
            </a:pPr>
            <a:r>
              <a:rPr lang="en-US" dirty="0" smtClean="0"/>
              <a:t>Should </a:t>
            </a:r>
            <a:r>
              <a:rPr lang="en-US" dirty="0"/>
              <a:t>the government be able to require private companies to give </a:t>
            </a:r>
            <a:r>
              <a:rPr lang="en-US" dirty="0" smtClean="0"/>
              <a:t>up/destroy some products </a:t>
            </a:r>
            <a:r>
              <a:rPr lang="en-US" dirty="0"/>
              <a:t>in order to keep that particular industry stable?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18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82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2">
      <a:dk1>
        <a:sysClr val="windowText" lastClr="000000"/>
      </a:dk1>
      <a:lt1>
        <a:srgbClr val="FFFFFF"/>
      </a:lt1>
      <a:dk2>
        <a:srgbClr val="FBFFFE"/>
      </a:dk2>
      <a:lt2>
        <a:srgbClr val="000000"/>
      </a:lt2>
      <a:accent1>
        <a:srgbClr val="002BFF"/>
      </a:accent1>
      <a:accent2>
        <a:srgbClr val="FF1500"/>
      </a:accent2>
      <a:accent3>
        <a:srgbClr val="001EAB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370</TotalTime>
  <Words>1394</Words>
  <Application>Microsoft Macintosh PowerPoint</Application>
  <PresentationFormat>On-screen Show (4:3)</PresentationFormat>
  <Paragraphs>180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Day 21: Happy 56th!</vt:lpstr>
      <vt:lpstr>Rulemaking</vt:lpstr>
      <vt:lpstr>Rulemaking (regulations)</vt:lpstr>
      <vt:lpstr>PowerPoint Presentation</vt:lpstr>
      <vt:lpstr>PowerPoint Presentation</vt:lpstr>
      <vt:lpstr>Regulations: Yes or No?</vt:lpstr>
      <vt:lpstr>Regulations: Yes or No?</vt:lpstr>
      <vt:lpstr>Regulations: Yes or No?</vt:lpstr>
      <vt:lpstr>Regulations: Yes or No?</vt:lpstr>
      <vt:lpstr>Occupational licenses:</vt:lpstr>
      <vt:lpstr>Pay day!</vt:lpstr>
      <vt:lpstr>First: Federal taxes</vt:lpstr>
      <vt:lpstr>Second: State taxes</vt:lpstr>
      <vt:lpstr>Other yearly expenses</vt:lpstr>
      <vt:lpstr>Children</vt:lpstr>
      <vt:lpstr>COL: Utilities</vt:lpstr>
      <vt:lpstr>COL: City fees</vt:lpstr>
      <vt:lpstr>COL: Must/can</vt:lpstr>
      <vt:lpstr>Mayhem!</vt:lpstr>
      <vt:lpstr>Mayhem!</vt:lpstr>
      <vt:lpstr>Orange</vt:lpstr>
      <vt:lpstr>Light blue</vt:lpstr>
      <vt:lpstr>Starting a business</vt:lpstr>
      <vt:lpstr>Types of businesses</vt:lpstr>
      <vt:lpstr>Choose your business!</vt:lpstr>
      <vt:lpstr>Business startup costs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world: Happy 56th!</dc:title>
  <dc:creator>Jackie Hicken</dc:creator>
  <cp:lastModifiedBy>Jackie Hicken</cp:lastModifiedBy>
  <cp:revision>87</cp:revision>
  <dcterms:created xsi:type="dcterms:W3CDTF">2016-12-11T23:16:24Z</dcterms:created>
  <dcterms:modified xsi:type="dcterms:W3CDTF">2016-12-12T05:26:37Z</dcterms:modified>
</cp:coreProperties>
</file>