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7" r:id="rId2"/>
    <p:sldId id="268" r:id="rId3"/>
    <p:sldId id="269" r:id="rId4"/>
    <p:sldId id="256" r:id="rId5"/>
    <p:sldId id="257" r:id="rId6"/>
    <p:sldId id="266" r:id="rId7"/>
    <p:sldId id="258" r:id="rId8"/>
    <p:sldId id="263" r:id="rId9"/>
    <p:sldId id="259" r:id="rId10"/>
    <p:sldId id="260" r:id="rId11"/>
    <p:sldId id="261" r:id="rId12"/>
    <p:sldId id="292" r:id="rId13"/>
    <p:sldId id="262" r:id="rId14"/>
    <p:sldId id="264" r:id="rId15"/>
    <p:sldId id="265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71CE647-454A-9E49-855D-9149792445D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9EE8B5-3CCF-7144-83BC-ED67EAED03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E647-454A-9E49-855D-9149792445D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E8B5-3CCF-7144-83BC-ED67EAED0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71CE647-454A-9E49-855D-9149792445D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D9EE8B5-3CCF-7144-83BC-ED67EAED03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E647-454A-9E49-855D-9149792445D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9EE8B5-3CCF-7144-83BC-ED67EAED03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E647-454A-9E49-855D-9149792445D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D9EE8B5-3CCF-7144-83BC-ED67EAED03C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71CE647-454A-9E49-855D-9149792445D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D9EE8B5-3CCF-7144-83BC-ED67EAED03C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71CE647-454A-9E49-855D-9149792445D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D9EE8B5-3CCF-7144-83BC-ED67EAED03C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E647-454A-9E49-855D-9149792445D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9EE8B5-3CCF-7144-83BC-ED67EAED0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E647-454A-9E49-855D-9149792445D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9EE8B5-3CCF-7144-83BC-ED67EAED0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E647-454A-9E49-855D-9149792445D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9EE8B5-3CCF-7144-83BC-ED67EAED03C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71CE647-454A-9E49-855D-9149792445D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D9EE8B5-3CCF-7144-83BC-ED67EAED03C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1CE647-454A-9E49-855D-9149792445D6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9EE8B5-3CCF-7144-83BC-ED67EAED03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Thinker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9853" y="1882459"/>
            <a:ext cx="4361759" cy="464477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Evan </a:t>
            </a:r>
            <a:r>
              <a:rPr lang="en-US" dirty="0" err="1" smtClean="0"/>
              <a:t>McMullin</a:t>
            </a:r>
            <a:r>
              <a:rPr lang="en-US" dirty="0" smtClean="0"/>
              <a:t>, a BYU grad &amp; former CIA officer, has the chance to win Utah’s 6 electoral college votes</a:t>
            </a:r>
          </a:p>
          <a:p>
            <a:r>
              <a:rPr lang="en-US" dirty="0" smtClean="0"/>
              <a:t>It would be the first time in 48 years that a 3</a:t>
            </a:r>
            <a:r>
              <a:rPr lang="en-US" baseline="30000" dirty="0" smtClean="0"/>
              <a:t>rd</a:t>
            </a:r>
            <a:r>
              <a:rPr lang="en-US" dirty="0" smtClean="0"/>
              <a:t> party candidate has taken a state</a:t>
            </a:r>
          </a:p>
          <a:p>
            <a:r>
              <a:rPr lang="en-US" dirty="0" smtClean="0"/>
              <a:t>Utah — maybe — could change everything</a:t>
            </a:r>
            <a:r>
              <a:rPr lang="is-IS" dirty="0" smtClean="0"/>
              <a:t>…</a:t>
            </a:r>
            <a:endParaRPr lang="en-US" dirty="0"/>
          </a:p>
        </p:txBody>
      </p:sp>
      <p:pic>
        <p:nvPicPr>
          <p:cNvPr id="4" name="Picture 3" descr="sRBfBvj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015" y="2126966"/>
            <a:ext cx="3842033" cy="384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09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Decisions: Housing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2024502"/>
            <a:ext cx="8153400" cy="407149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3500" dirty="0" smtClean="0"/>
              <a:t>1. Rent an apartment with 6 roommates and shared rooms: $3,324 per year</a:t>
            </a:r>
          </a:p>
          <a:p>
            <a:pPr>
              <a:lnSpc>
                <a:spcPct val="120000"/>
              </a:lnSpc>
            </a:pPr>
            <a:r>
              <a:rPr lang="en-US" sz="3500" dirty="0" smtClean="0"/>
              <a:t>2. Rent an apartment with 3 roommates and single rooms: $3,744 per year</a:t>
            </a:r>
          </a:p>
          <a:p>
            <a:pPr>
              <a:lnSpc>
                <a:spcPct val="120000"/>
              </a:lnSpc>
            </a:pPr>
            <a:r>
              <a:rPr lang="en-US" sz="3500" dirty="0" smtClean="0"/>
              <a:t>3. Rent your own apartment for $10,800 per year</a:t>
            </a:r>
          </a:p>
        </p:txBody>
      </p:sp>
    </p:spTree>
    <p:extLst>
      <p:ext uri="{BB962C8B-B14F-4D97-AF65-F5344CB8AC3E}">
        <p14:creationId xmlns:p14="http://schemas.microsoft.com/office/powerpoint/2010/main" val="3695034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Decisions: Food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59801"/>
          </a:xfrm>
        </p:spPr>
        <p:txBody>
          <a:bodyPr>
            <a:normAutofit/>
          </a:bodyPr>
          <a:lstStyle/>
          <a:p>
            <a:r>
              <a:rPr lang="en-US" dirty="0" smtClean="0"/>
              <a:t>Men:</a:t>
            </a:r>
          </a:p>
          <a:p>
            <a:pPr lvl="1"/>
            <a:r>
              <a:rPr lang="en-US" dirty="0" smtClean="0"/>
              <a:t>Thrifty plan: $174 per month</a:t>
            </a:r>
          </a:p>
          <a:p>
            <a:pPr lvl="1"/>
            <a:r>
              <a:rPr lang="en-US" dirty="0" smtClean="0"/>
              <a:t>Low-cost plan: $243 per month</a:t>
            </a:r>
          </a:p>
          <a:p>
            <a:pPr lvl="1"/>
            <a:r>
              <a:rPr lang="en-US" dirty="0" smtClean="0"/>
              <a:t>Moderate plan: $310 per month</a:t>
            </a:r>
          </a:p>
          <a:p>
            <a:pPr lvl="1"/>
            <a:r>
              <a:rPr lang="en-US" dirty="0" smtClean="0"/>
              <a:t>Liberal plan: $358 per month</a:t>
            </a:r>
          </a:p>
          <a:p>
            <a:r>
              <a:rPr lang="en-US" dirty="0" smtClean="0"/>
              <a:t>Women:</a:t>
            </a:r>
          </a:p>
          <a:p>
            <a:pPr lvl="1"/>
            <a:r>
              <a:rPr lang="en-US" dirty="0" smtClean="0"/>
              <a:t>Thrifty plan: $166 per month</a:t>
            </a:r>
          </a:p>
          <a:p>
            <a:pPr lvl="1"/>
            <a:r>
              <a:rPr lang="en-US" dirty="0" smtClean="0"/>
              <a:t>Low-cost plan: $207 per month</a:t>
            </a:r>
          </a:p>
          <a:p>
            <a:pPr lvl="1"/>
            <a:r>
              <a:rPr lang="en-US" dirty="0" smtClean="0"/>
              <a:t>Moderate plan: $250 per month</a:t>
            </a:r>
          </a:p>
          <a:p>
            <a:pPr lvl="1"/>
            <a:r>
              <a:rPr lang="en-US" dirty="0" smtClean="0"/>
              <a:t>Liberal plan: $309 per 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858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Final tally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Write me a check for your total expenses today</a:t>
            </a:r>
          </a:p>
          <a:p>
            <a:r>
              <a:rPr lang="en-US" sz="4000" dirty="0" smtClean="0"/>
              <a:t>Make sure your bank account accurately reflects your expenditures and accumulations</a:t>
            </a:r>
            <a:r>
              <a:rPr lang="is-IS" sz="4000" dirty="0" smtClean="0"/>
              <a:t>… You never know who might be looking at your account over the weekend...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00427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Life decision!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8164" y="1859796"/>
            <a:ext cx="8357884" cy="4236203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 College or no college?</a:t>
            </a:r>
          </a:p>
          <a:p>
            <a:endParaRPr lang="en-US" sz="2000" dirty="0"/>
          </a:p>
          <a:p>
            <a:r>
              <a:rPr lang="en-US" sz="4000" dirty="0" smtClean="0"/>
              <a:t>According to the federal government, on average, college graduates earn $1 million more over their lifetimes than high school graduates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97466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Life decision!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9130" y="1752600"/>
            <a:ext cx="4013208" cy="44958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Pro:</a:t>
            </a:r>
          </a:p>
          <a:p>
            <a:pPr lvl="1"/>
            <a:r>
              <a:rPr lang="en-US" sz="3200" dirty="0" smtClean="0"/>
              <a:t>College will increase your wages after you graduate</a:t>
            </a:r>
          </a:p>
          <a:p>
            <a:pPr lvl="1"/>
            <a:r>
              <a:rPr lang="en-US" sz="3200" dirty="0" smtClean="0"/>
              <a:t>You can pay for your education with scholarships and grants, etc.</a:t>
            </a:r>
          </a:p>
          <a:p>
            <a:pPr lvl="1"/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17690" y="1752600"/>
            <a:ext cx="4790253" cy="4495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/>
              <a:t>Con:</a:t>
            </a:r>
          </a:p>
          <a:p>
            <a:pPr lvl="1"/>
            <a:r>
              <a:rPr lang="en-US" sz="3200" dirty="0" smtClean="0"/>
              <a:t>College will cost you $40,000 over 4 years</a:t>
            </a:r>
          </a:p>
          <a:p>
            <a:pPr lvl="1"/>
            <a:r>
              <a:rPr lang="en-US" sz="3200" dirty="0" smtClean="0"/>
              <a:t>You will have to cut your work hours, which means less money</a:t>
            </a:r>
          </a:p>
          <a:p>
            <a:pPr lvl="1"/>
            <a:r>
              <a:rPr lang="en-US" sz="3200" dirty="0" smtClean="0"/>
              <a:t>Yes, I will actually make you do something to earn a degree</a:t>
            </a:r>
            <a:r>
              <a:rPr lang="is-IS" sz="3200" dirty="0" smtClean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2848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College assignment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5488" y="1781640"/>
            <a:ext cx="8380560" cy="4495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200" dirty="0" smtClean="0"/>
              <a:t>Watch one of the movies on the list</a:t>
            </a:r>
          </a:p>
          <a:p>
            <a:pPr marL="834390" lvl="1" indent="-514350"/>
            <a:r>
              <a:rPr lang="en-US" sz="3800" dirty="0"/>
              <a:t>I</a:t>
            </a:r>
            <a:r>
              <a:rPr lang="en-US" sz="3800" dirty="0" smtClean="0"/>
              <a:t>t MUST be on the list in order to count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 smtClean="0"/>
              <a:t>Answer 5 questions about the movie as you watch 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 smtClean="0"/>
              <a:t>You will have until next Wednesday to complete college (bachelor’s)</a:t>
            </a:r>
          </a:p>
        </p:txBody>
      </p:sp>
    </p:spTree>
    <p:extLst>
      <p:ext uri="{BB962C8B-B14F-4D97-AF65-F5344CB8AC3E}">
        <p14:creationId xmlns:p14="http://schemas.microsoft.com/office/powerpoint/2010/main" val="462722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Financial aid assignment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2795" y="2116938"/>
            <a:ext cx="8537634" cy="397906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500" dirty="0" smtClean="0"/>
              <a:t>Let’s go find some scholarships!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4029186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Thinker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70764"/>
            <a:ext cx="8153400" cy="4495800"/>
          </a:xfrm>
        </p:spPr>
        <p:txBody>
          <a:bodyPr/>
          <a:lstStyle/>
          <a:p>
            <a:r>
              <a:rPr lang="en-US" b="1" dirty="0" smtClean="0"/>
              <a:t>IF</a:t>
            </a:r>
            <a:r>
              <a:rPr lang="en-US" dirty="0" smtClean="0"/>
              <a:t> Clinton and Trump BOTH fail to reach 270 electoral votes, the House of Representatives will decide the election</a:t>
            </a:r>
          </a:p>
          <a:p>
            <a:r>
              <a:rPr lang="en-US" dirty="0" smtClean="0"/>
              <a:t>The House would decide between the top 3 candidates</a:t>
            </a:r>
          </a:p>
          <a:p>
            <a:r>
              <a:rPr lang="en-US" b="1" dirty="0" smtClean="0"/>
              <a:t>IF</a:t>
            </a:r>
            <a:r>
              <a:rPr lang="en-US" dirty="0" smtClean="0"/>
              <a:t> Evan </a:t>
            </a:r>
            <a:r>
              <a:rPr lang="en-US" dirty="0" err="1" smtClean="0"/>
              <a:t>McMullin</a:t>
            </a:r>
            <a:r>
              <a:rPr lang="en-US" dirty="0" smtClean="0"/>
              <a:t> wins Utah, he would become the 3</a:t>
            </a:r>
            <a:r>
              <a:rPr lang="en-US" baseline="30000" dirty="0" smtClean="0"/>
              <a:t>rd</a:t>
            </a:r>
            <a:r>
              <a:rPr lang="en-US" dirty="0" smtClean="0"/>
              <a:t> candidate on the ballot</a:t>
            </a:r>
          </a:p>
          <a:p>
            <a:r>
              <a:rPr lang="en-US" dirty="0" smtClean="0"/>
              <a:t>Trump JUST “declared war” on House Republicans he doesn’t like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408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 Question: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4595" y="1741327"/>
            <a:ext cx="8590553" cy="4909387"/>
          </a:xfrm>
        </p:spPr>
        <p:txBody>
          <a:bodyPr>
            <a:noAutofit/>
          </a:bodyPr>
          <a:lstStyle/>
          <a:p>
            <a:r>
              <a:rPr lang="en-US" sz="3300" dirty="0" smtClean="0"/>
              <a:t>Voting for a 3</a:t>
            </a:r>
            <a:r>
              <a:rPr lang="en-US" sz="3300" baseline="30000" dirty="0" smtClean="0"/>
              <a:t>rd</a:t>
            </a:r>
            <a:r>
              <a:rPr lang="en-US" sz="3300" dirty="0" smtClean="0"/>
              <a:t> party candidate is (almost always) a useless exercise. Even so, what reasons might you have to vote for a third party candidate? What reasons might you have for NOT voting for a third party candidate? Is a vote for a 3</a:t>
            </a:r>
            <a:r>
              <a:rPr lang="en-US" sz="3300" baseline="30000" dirty="0" smtClean="0"/>
              <a:t>rd</a:t>
            </a:r>
            <a:r>
              <a:rPr lang="en-US" sz="3300" dirty="0" smtClean="0"/>
              <a:t> party candidate really a vote for Hillary or Trump, because it essentially erases your vote? If it is, is it still worth it? What do you think about 3</a:t>
            </a:r>
            <a:r>
              <a:rPr lang="en-US" sz="3300" baseline="30000" dirty="0" smtClean="0"/>
              <a:t>rd</a:t>
            </a:r>
            <a:r>
              <a:rPr lang="en-US" sz="3300" dirty="0" smtClean="0"/>
              <a:t> party voting?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827366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Day 3: Happy 20th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College vs. the working world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05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If you missed last time</a:t>
            </a:r>
            <a:r>
              <a:rPr lang="is-IS" dirty="0" smtClean="0">
                <a:solidFill>
                  <a:srgbClr val="000000"/>
                </a:solidFill>
              </a:rPr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9432" y="1713600"/>
            <a:ext cx="8758512" cy="4495800"/>
          </a:xfrm>
        </p:spPr>
        <p:txBody>
          <a:bodyPr>
            <a:noAutofit/>
          </a:bodyPr>
          <a:lstStyle/>
          <a:p>
            <a:pPr lvl="1"/>
            <a:r>
              <a:rPr lang="is-IS" sz="3100" dirty="0" smtClean="0"/>
              <a:t>What you missed:</a:t>
            </a:r>
          </a:p>
          <a:p>
            <a:pPr lvl="2"/>
            <a:r>
              <a:rPr lang="is-IS" sz="3100" dirty="0" smtClean="0"/>
              <a:t>An increase in hours (you make $15,080 a year)</a:t>
            </a:r>
          </a:p>
          <a:p>
            <a:pPr lvl="2"/>
            <a:r>
              <a:rPr lang="en-US" sz="3100" dirty="0" smtClean="0"/>
              <a:t>Transportation choices</a:t>
            </a:r>
          </a:p>
          <a:p>
            <a:pPr lvl="2"/>
            <a:r>
              <a:rPr lang="en-US" sz="3100" dirty="0" smtClean="0"/>
              <a:t>Housing choices</a:t>
            </a:r>
          </a:p>
          <a:p>
            <a:pPr lvl="2"/>
            <a:r>
              <a:rPr lang="en-US" sz="3100" dirty="0" smtClean="0"/>
              <a:t>Food choices</a:t>
            </a:r>
          </a:p>
          <a:p>
            <a:pPr lvl="2"/>
            <a:r>
              <a:rPr lang="en-US" sz="3100" dirty="0" smtClean="0"/>
              <a:t>A chance at a promotion</a:t>
            </a:r>
          </a:p>
          <a:p>
            <a:pPr lvl="2"/>
            <a:endParaRPr lang="en-US" sz="3100" dirty="0"/>
          </a:p>
          <a:p>
            <a:pPr lvl="1"/>
            <a:r>
              <a:rPr lang="en-US" sz="3100" dirty="0" smtClean="0"/>
              <a:t>The numbers are on the website!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4071015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Things to know for today: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0435" y="1600200"/>
            <a:ext cx="8395613" cy="4495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500" dirty="0" smtClean="0"/>
              <a:t> If you brought me a resume, your raise will go into effect next time</a:t>
            </a:r>
          </a:p>
          <a:p>
            <a:pPr>
              <a:lnSpc>
                <a:spcPct val="110000"/>
              </a:lnSpc>
            </a:pPr>
            <a:endParaRPr lang="en-US" sz="3000" dirty="0" smtClean="0"/>
          </a:p>
          <a:p>
            <a:pPr>
              <a:lnSpc>
                <a:spcPct val="110000"/>
              </a:lnSpc>
            </a:pPr>
            <a:r>
              <a:rPr lang="en-US" sz="4500" dirty="0" smtClean="0"/>
              <a:t> Sometimes higher wages mean higher taxes</a:t>
            </a:r>
            <a:r>
              <a:rPr lang="is-IS" sz="4500" dirty="0" smtClean="0"/>
              <a:t>… we’ll see...</a:t>
            </a:r>
            <a:endParaRPr lang="en-US" sz="4500" dirty="0" smtClean="0"/>
          </a:p>
        </p:txBody>
      </p:sp>
    </p:spTree>
    <p:extLst>
      <p:ext uri="{BB962C8B-B14F-4D97-AF65-F5344CB8AC3E}">
        <p14:creationId xmlns:p14="http://schemas.microsoft.com/office/powerpoint/2010/main" val="858599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Daily tasks &amp;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 If you are not making any changes to the choices you made last time, your numbers for today should stay the same</a:t>
            </a:r>
            <a:r>
              <a:rPr lang="is-IS" sz="4500" dirty="0" smtClean="0"/>
              <a:t>…</a:t>
            </a:r>
          </a:p>
          <a:p>
            <a:pPr marL="685800" lvl="2" indent="0">
              <a:buNone/>
            </a:pPr>
            <a:r>
              <a:rPr lang="is-IS" sz="4500" dirty="0"/>
              <a:t>	</a:t>
            </a:r>
            <a:r>
              <a:rPr lang="is-IS" sz="4500" dirty="0" smtClean="0"/>
              <a:t>				</a:t>
            </a:r>
          </a:p>
          <a:p>
            <a:pPr marL="685800" lvl="2" indent="0">
              <a:buNone/>
            </a:pPr>
            <a:r>
              <a:rPr lang="is-IS" sz="4500" dirty="0"/>
              <a:t>	</a:t>
            </a:r>
            <a:r>
              <a:rPr lang="is-IS" sz="4500" dirty="0" smtClean="0"/>
              <a:t>				for now...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533288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Tax decisions</a:t>
            </a:r>
            <a:r>
              <a:rPr lang="is-IS" dirty="0" smtClean="0">
                <a:solidFill>
                  <a:schemeClr val="tx1"/>
                </a:solidFill>
              </a:rPr>
              <a:t>…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300" dirty="0" err="1" smtClean="0">
                <a:solidFill>
                  <a:schemeClr val="tx1"/>
                </a:solidFill>
              </a:rPr>
              <a:t>jk</a:t>
            </a:r>
            <a:r>
              <a:rPr lang="en-US" sz="3300" dirty="0" smtClean="0">
                <a:solidFill>
                  <a:schemeClr val="tx1"/>
                </a:solidFill>
              </a:rPr>
              <a:t>, you don’t get to decide</a:t>
            </a:r>
            <a:endParaRPr lang="en-US" sz="33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3381" y="1690919"/>
            <a:ext cx="8979600" cy="4977129"/>
          </a:xfrm>
        </p:spPr>
        <p:txBody>
          <a:bodyPr>
            <a:noAutofit/>
          </a:bodyPr>
          <a:lstStyle/>
          <a:p>
            <a:r>
              <a:rPr lang="en-US" sz="3300" dirty="0" smtClean="0"/>
              <a:t>Put another $15,080 down on your balance sheet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3300" dirty="0"/>
              <a:t>Figure out what 17.65% of $15,080 is, and subtract that from your total income</a:t>
            </a:r>
          </a:p>
          <a:p>
            <a:endParaRPr lang="en-US" sz="3300" dirty="0" smtClean="0"/>
          </a:p>
          <a:p>
            <a:r>
              <a:rPr lang="en-US" sz="3300" dirty="0" smtClean="0"/>
              <a:t>If you need to pay off debt, do that</a:t>
            </a:r>
            <a:endParaRPr lang="en-US" sz="3300" dirty="0"/>
          </a:p>
          <a:p>
            <a:r>
              <a:rPr lang="en-US" sz="3300" dirty="0" smtClean="0"/>
              <a:t>If you’re making no changes, repeat the same numbers you had last time</a:t>
            </a:r>
          </a:p>
          <a:p>
            <a:pPr lvl="1"/>
            <a:r>
              <a:rPr lang="en-US" sz="3300" dirty="0" smtClean="0"/>
              <a:t>You should be accumulating money</a:t>
            </a:r>
            <a:r>
              <a:rPr lang="is-IS" sz="3300" dirty="0" smtClean="0"/>
              <a:t>…</a:t>
            </a:r>
            <a:r>
              <a:rPr lang="en-US" sz="3300" dirty="0" smtClean="0"/>
              <a:t> right?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4213755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Decisions: Car insurance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65664" y="1784249"/>
            <a:ext cx="8904703" cy="480458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/>
              <a:t>1. </a:t>
            </a:r>
            <a:r>
              <a:rPr lang="en-US" sz="2800" dirty="0"/>
              <a:t>K</a:t>
            </a:r>
            <a:r>
              <a:rPr lang="en-US" sz="2800" dirty="0" smtClean="0"/>
              <a:t>eep the nicer car and insurance plan ($7,200 per year for men, $6,000 per year for women)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2. </a:t>
            </a:r>
            <a:r>
              <a:rPr lang="en-US" sz="2800" dirty="0"/>
              <a:t>G</a:t>
            </a:r>
            <a:r>
              <a:rPr lang="en-US" sz="2800" dirty="0" smtClean="0"/>
              <a:t>et an older car and a more basic auto insurance policy ($3,444 for men, $3,228 for women)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3. </a:t>
            </a:r>
            <a:r>
              <a:rPr lang="en-US" sz="2800" dirty="0"/>
              <a:t>G</a:t>
            </a:r>
            <a:r>
              <a:rPr lang="en-US" sz="2800" dirty="0" smtClean="0"/>
              <a:t>et rid of the car and take the bus instead ($2,376  per year for the premium pass)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4. Bike (one-time cost of $300)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5. Walk (free, but you will lose your job — too far away)</a:t>
            </a:r>
          </a:p>
        </p:txBody>
      </p:sp>
    </p:spTree>
    <p:extLst>
      <p:ext uri="{BB962C8B-B14F-4D97-AF65-F5344CB8AC3E}">
        <p14:creationId xmlns:p14="http://schemas.microsoft.com/office/powerpoint/2010/main" val="1769695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ustom 38">
      <a:dk1>
        <a:sysClr val="windowText" lastClr="000000"/>
      </a:dk1>
      <a:lt1>
        <a:srgbClr val="FFFFFF"/>
      </a:lt1>
      <a:dk2>
        <a:srgbClr val="F0FFF4"/>
      </a:dk2>
      <a:lt2>
        <a:srgbClr val="000000"/>
      </a:lt2>
      <a:accent1>
        <a:srgbClr val="002BFF"/>
      </a:accent1>
      <a:accent2>
        <a:srgbClr val="FF150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104</TotalTime>
  <Words>776</Words>
  <Application>Microsoft Macintosh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Thinker</vt:lpstr>
      <vt:lpstr>Thinker</vt:lpstr>
      <vt:lpstr>The Question:</vt:lpstr>
      <vt:lpstr>Day 3: Happy 20th</vt:lpstr>
      <vt:lpstr>If you missed last time…</vt:lpstr>
      <vt:lpstr>Things to know for today:</vt:lpstr>
      <vt:lpstr>Daily tasks &amp; decisions</vt:lpstr>
      <vt:lpstr>Tax decisions… jk, you don’t get to decide</vt:lpstr>
      <vt:lpstr>Decisions: Car insurance</vt:lpstr>
      <vt:lpstr>Decisions: Housing</vt:lpstr>
      <vt:lpstr>Decisions: Food</vt:lpstr>
      <vt:lpstr>Final tally</vt:lpstr>
      <vt:lpstr>Life decision!</vt:lpstr>
      <vt:lpstr>Life decision!</vt:lpstr>
      <vt:lpstr>College assignment</vt:lpstr>
      <vt:lpstr>Financial aid assignment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3: Happy 20th</dc:title>
  <dc:creator>Jackie Hicken</dc:creator>
  <cp:lastModifiedBy>Jackie Hicken</cp:lastModifiedBy>
  <cp:revision>50</cp:revision>
  <dcterms:created xsi:type="dcterms:W3CDTF">2016-10-13T02:33:22Z</dcterms:created>
  <dcterms:modified xsi:type="dcterms:W3CDTF">2016-10-13T21:00:57Z</dcterms:modified>
</cp:coreProperties>
</file>