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2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E945716-3A66-5342-90B3-B04D69BDBD75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1CF088-6F31-6D4C-AD0D-6F6B99205E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5716-3A66-5342-90B3-B04D69BDBD75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F088-6F31-6D4C-AD0D-6F6B99205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E945716-3A66-5342-90B3-B04D69BDBD75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C1CF088-6F31-6D4C-AD0D-6F6B99205E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5716-3A66-5342-90B3-B04D69BDBD75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1CF088-6F31-6D4C-AD0D-6F6B99205E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5716-3A66-5342-90B3-B04D69BDBD75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C1CF088-6F31-6D4C-AD0D-6F6B99205EE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E945716-3A66-5342-90B3-B04D69BDBD75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1CF088-6F31-6D4C-AD0D-6F6B99205EE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E945716-3A66-5342-90B3-B04D69BDBD75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C1CF088-6F31-6D4C-AD0D-6F6B99205EE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5716-3A66-5342-90B3-B04D69BDBD75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1CF088-6F31-6D4C-AD0D-6F6B99205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5716-3A66-5342-90B3-B04D69BDBD75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1CF088-6F31-6D4C-AD0D-6F6B99205E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5716-3A66-5342-90B3-B04D69BDBD75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1CF088-6F31-6D4C-AD0D-6F6B99205E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E945716-3A66-5342-90B3-B04D69BDBD75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C1CF088-6F31-6D4C-AD0D-6F6B99205EE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945716-3A66-5342-90B3-B04D69BDBD75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C1CF088-6F31-6D4C-AD0D-6F6B99205E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200" dirty="0" smtClean="0"/>
              <a:t>Day 4: Happy 22</a:t>
            </a:r>
            <a:r>
              <a:rPr lang="en-US" sz="6200" baseline="30000" dirty="0" smtClean="0"/>
              <a:t>nd</a:t>
            </a:r>
            <a:endParaRPr lang="en-US" sz="6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College &amp; Promotions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43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NO resume &amp; NO college degree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1677" y="1600199"/>
            <a:ext cx="8714031" cy="4909387"/>
          </a:xfrm>
        </p:spPr>
        <p:txBody>
          <a:bodyPr/>
          <a:lstStyle/>
          <a:p>
            <a:r>
              <a:rPr lang="en-US" dirty="0"/>
              <a:t>NO pay raise — you stay at $7.25 an hour</a:t>
            </a:r>
          </a:p>
          <a:p>
            <a:pPr lvl="1"/>
            <a:r>
              <a:rPr lang="en-US" dirty="0" smtClean="0"/>
              <a:t>$7.25 an hour, 40 hours a week</a:t>
            </a:r>
            <a:endParaRPr lang="en-US" dirty="0"/>
          </a:p>
          <a:p>
            <a:pPr lvl="1"/>
            <a:r>
              <a:rPr lang="en-US" dirty="0" smtClean="0"/>
              <a:t>$290 </a:t>
            </a:r>
            <a:r>
              <a:rPr lang="en-US" dirty="0"/>
              <a:t>a week x 52 = Your pay for the year</a:t>
            </a:r>
          </a:p>
          <a:p>
            <a:endParaRPr lang="en-US" dirty="0"/>
          </a:p>
          <a:p>
            <a:r>
              <a:rPr lang="en-US" dirty="0"/>
              <a:t>Deposit your pay, then subtract your normal expenses:</a:t>
            </a:r>
          </a:p>
          <a:p>
            <a:pPr lvl="1"/>
            <a:r>
              <a:rPr lang="en-US" dirty="0"/>
              <a:t>Taxes: 17.65% of your income</a:t>
            </a:r>
          </a:p>
          <a:p>
            <a:pPr lvl="1"/>
            <a:r>
              <a:rPr lang="en-US" dirty="0"/>
              <a:t>Insurance: Whatever you chose</a:t>
            </a:r>
          </a:p>
          <a:p>
            <a:pPr lvl="1"/>
            <a:r>
              <a:rPr lang="en-US" dirty="0"/>
              <a:t>Rent: Whatever you chose</a:t>
            </a:r>
          </a:p>
          <a:p>
            <a:pPr lvl="1"/>
            <a:r>
              <a:rPr lang="en-US" dirty="0"/>
              <a:t>Food: Whatever you chose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362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Final tally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Write me a check for your total </a:t>
            </a:r>
            <a:r>
              <a:rPr lang="en-US" sz="3500" dirty="0" smtClean="0"/>
              <a:t>expenses</a:t>
            </a:r>
          </a:p>
          <a:p>
            <a:r>
              <a:rPr lang="en-US" sz="3500" dirty="0" smtClean="0"/>
              <a:t>ALSO – on that check, write how much is in your bank account (it may be negative)</a:t>
            </a:r>
            <a:endParaRPr lang="en-US" sz="3500" dirty="0"/>
          </a:p>
          <a:p>
            <a:r>
              <a:rPr lang="en-US" sz="3500" dirty="0"/>
              <a:t>Make sure your bank account accurately reflects your expenditures &amp;</a:t>
            </a:r>
            <a:r>
              <a:rPr lang="en-US" sz="3500" dirty="0" smtClean="0"/>
              <a:t> accumulations</a:t>
            </a:r>
          </a:p>
          <a:p>
            <a:r>
              <a:rPr lang="en-US" sz="3500" dirty="0" smtClean="0"/>
              <a:t>IF you say you are in college just to avoid a tax increase, and you really aren’t, the IRS will find you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6211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4500" dirty="0" smtClean="0"/>
              <a:t>Review!</a:t>
            </a:r>
            <a:endParaRPr lang="en-US" sz="1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Constitutional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577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6500" dirty="0" smtClean="0"/>
              <a:t>What is the supreme law of the land?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6500" dirty="0" smtClean="0"/>
              <a:t>A. The Constitution</a:t>
            </a:r>
            <a:endParaRPr lang="en-US" sz="6500" dirty="0"/>
          </a:p>
        </p:txBody>
      </p:sp>
    </p:spTree>
    <p:extLst>
      <p:ext uri="{BB962C8B-B14F-4D97-AF65-F5344CB8AC3E}">
        <p14:creationId xmlns:p14="http://schemas.microsoft.com/office/powerpoint/2010/main" val="1505338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366052" cy="39163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idea of self-government is found in the 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three words of the Constitution. What are those words?</a:t>
            </a:r>
          </a:p>
          <a:p>
            <a:pPr marL="0" indent="0">
              <a:buNone/>
            </a:pPr>
            <a:r>
              <a:rPr lang="en-US" sz="4000" dirty="0" smtClean="0"/>
              <a:t>A. We the People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839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What do we call the first 10 amendments to the Constitution?</a:t>
            </a:r>
          </a:p>
          <a:p>
            <a:pPr marL="0" indent="0">
              <a:buNone/>
            </a:pPr>
            <a:r>
              <a:rPr lang="en-US" sz="5000" dirty="0" smtClean="0"/>
              <a:t>A. The Bill of Rights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10828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What is ONE right or freedom in the First Amendment?</a:t>
            </a:r>
          </a:p>
          <a:p>
            <a:pPr marL="0" indent="0">
              <a:buNone/>
            </a:pPr>
            <a:r>
              <a:rPr lang="en-US" sz="5000" dirty="0" smtClean="0"/>
              <a:t>A. Speech, assembly, religion, press, petition the government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959525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How many amendments are there?</a:t>
            </a:r>
          </a:p>
          <a:p>
            <a:pPr marL="0" indent="0">
              <a:buNone/>
            </a:pPr>
            <a:r>
              <a:rPr lang="en-US" sz="6000" dirty="0" smtClean="0"/>
              <a:t>A. 27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63428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6000" dirty="0" smtClean="0"/>
              <a:t>What is the economic system in the United States?</a:t>
            </a:r>
          </a:p>
          <a:p>
            <a:pPr marL="0" indent="0">
              <a:buNone/>
            </a:pPr>
            <a:r>
              <a:rPr lang="en-US" sz="6000" dirty="0" smtClean="0"/>
              <a:t>A. Capitalist or     market-based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53569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155" y="1900097"/>
            <a:ext cx="8572913" cy="4495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What is the “rule of law”?</a:t>
            </a:r>
          </a:p>
          <a:p>
            <a:pPr marL="0" indent="0">
              <a:buNone/>
            </a:pPr>
            <a:r>
              <a:rPr lang="en-US" sz="6000" dirty="0" smtClean="0"/>
              <a:t>A. Law applies equally to all, law is just &amp; blind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81663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4</a:t>
            </a:r>
            <a:r>
              <a:rPr lang="en-US" dirty="0" smtClean="0">
                <a:solidFill>
                  <a:srgbClr val="000000"/>
                </a:solidFill>
              </a:rPr>
              <a:t> different life paths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6394" y="1670764"/>
            <a:ext cx="8844125" cy="4495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100" dirty="0" smtClean="0"/>
              <a:t>You chose:  Resume &amp; college degree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100" dirty="0" smtClean="0"/>
              <a:t>You chose:  NO resume &amp; YES college 			 degree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100" dirty="0" smtClean="0"/>
              <a:t>You chose:  YES Resume &amp; NO college 			 degree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100" dirty="0" smtClean="0"/>
              <a:t>You chose:  NO resume &amp; NO college 			degree</a:t>
            </a:r>
            <a:endParaRPr lang="en-US" sz="4100" dirty="0"/>
          </a:p>
        </p:txBody>
      </p:sp>
    </p:spTree>
    <p:extLst>
      <p:ext uri="{BB962C8B-B14F-4D97-AF65-F5344CB8AC3E}">
        <p14:creationId xmlns:p14="http://schemas.microsoft.com/office/powerpoint/2010/main" val="58246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What stops any one branch of government from becoming too powerful?</a:t>
            </a:r>
          </a:p>
          <a:p>
            <a:pPr marL="0" indent="0">
              <a:buNone/>
            </a:pPr>
            <a:r>
              <a:rPr lang="en-US" sz="5000" dirty="0" smtClean="0"/>
              <a:t>A. Checks and balances, separation of powers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285814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 are the TWO parts of the U.S. Congress?</a:t>
            </a:r>
          </a:p>
          <a:p>
            <a:pPr marL="0" indent="0">
              <a:buNone/>
            </a:pPr>
            <a:r>
              <a:rPr lang="en-US" sz="5500" dirty="0" smtClean="0"/>
              <a:t>A. The Senate and the House of Representatives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74734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10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 How </a:t>
            </a:r>
            <a:r>
              <a:rPr lang="en-US" sz="5000" dirty="0" smtClean="0"/>
              <a:t>many Representatives serve in the House of Representatives?</a:t>
            </a:r>
          </a:p>
          <a:p>
            <a:pPr marL="0" indent="0">
              <a:buNone/>
            </a:pPr>
            <a:r>
              <a:rPr lang="en-US" sz="5000" dirty="0" smtClean="0"/>
              <a:t>A. 435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945574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We elect a U.S. Senator for how many years?</a:t>
            </a:r>
          </a:p>
          <a:p>
            <a:pPr marL="0" indent="0">
              <a:buNone/>
            </a:pPr>
            <a:r>
              <a:rPr lang="en-US" sz="5000" dirty="0" smtClean="0"/>
              <a:t>A. 6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771291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We elect a Representative for how many years?</a:t>
            </a:r>
          </a:p>
          <a:p>
            <a:pPr marL="0" indent="0">
              <a:buNone/>
            </a:pPr>
            <a:r>
              <a:rPr lang="en-US" sz="5000" dirty="0" smtClean="0"/>
              <a:t>A. 2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015871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 In what month do we vote for President?</a:t>
            </a:r>
          </a:p>
          <a:p>
            <a:pPr marL="0" indent="0">
              <a:buNone/>
            </a:pPr>
            <a:r>
              <a:rPr lang="en-US" sz="5500" dirty="0" smtClean="0"/>
              <a:t>A. November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756445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If both the President and Vice President can no longer serve, who becomes President?</a:t>
            </a:r>
          </a:p>
          <a:p>
            <a:pPr marL="0" indent="0">
              <a:buNone/>
            </a:pPr>
            <a:r>
              <a:rPr lang="en-US" sz="4000" dirty="0" smtClean="0"/>
              <a:t>A. The Speaker of the House, from the House of Representatives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20421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5000" dirty="0" smtClean="0"/>
              <a:t>What are TWO Cabinet-level positions?</a:t>
            </a:r>
          </a:p>
          <a:p>
            <a:pPr marL="0" indent="0">
              <a:buNone/>
            </a:pPr>
            <a:r>
              <a:rPr lang="en-US" sz="5000" dirty="0" smtClean="0"/>
              <a:t>State, Treasury, Defense, Justice, Interior, Agriculture, Commerce, Labor, Health &amp; Human Services, Housing and Urban Development, Transportation, Energy, Education, Veterans Affairs, Homeland Security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948937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How many justices are on the Supreme Court?</a:t>
            </a:r>
          </a:p>
          <a:p>
            <a:pPr marL="0" indent="0">
              <a:buNone/>
            </a:pPr>
            <a:r>
              <a:rPr lang="en-US" sz="5000" dirty="0" smtClean="0"/>
              <a:t>A. 9 (8 right now, though)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008521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Under the Constitution, some powers </a:t>
            </a:r>
            <a:r>
              <a:rPr lang="en-US" sz="4000" dirty="0" smtClean="0"/>
              <a:t>belong only </a:t>
            </a:r>
            <a:r>
              <a:rPr lang="en-US" sz="4000" dirty="0" smtClean="0"/>
              <a:t>to the federal government. What is one?</a:t>
            </a:r>
          </a:p>
          <a:p>
            <a:pPr marL="0" indent="0">
              <a:buNone/>
            </a:pPr>
            <a:r>
              <a:rPr lang="en-US" sz="4000" dirty="0" smtClean="0"/>
              <a:t>A. Print money, declare war, create an army, make treaties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0705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Resume &amp; college degree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1677" y="1706046"/>
            <a:ext cx="8731671" cy="4785900"/>
          </a:xfrm>
        </p:spPr>
        <p:txBody>
          <a:bodyPr/>
          <a:lstStyle/>
          <a:p>
            <a:r>
              <a:rPr lang="en-US" dirty="0" smtClean="0"/>
              <a:t>Pay raise</a:t>
            </a:r>
            <a:r>
              <a:rPr lang="is-IS" dirty="0" smtClean="0"/>
              <a:t>… BUT you must cut your hours</a:t>
            </a:r>
          </a:p>
          <a:p>
            <a:pPr lvl="1"/>
            <a:r>
              <a:rPr lang="en-US" dirty="0" smtClean="0"/>
              <a:t>$10 an hour, 20 hours a week</a:t>
            </a:r>
          </a:p>
          <a:p>
            <a:pPr lvl="1"/>
            <a:r>
              <a:rPr lang="en-US" dirty="0" smtClean="0"/>
              <a:t>$200 a week x 52 = Your pay for the year</a:t>
            </a:r>
          </a:p>
          <a:p>
            <a:pPr lvl="1"/>
            <a:endParaRPr lang="en-US" dirty="0"/>
          </a:p>
          <a:p>
            <a:r>
              <a:rPr lang="en-US" dirty="0" smtClean="0"/>
              <a:t>Deposit your pay, then subtract your normal expenses:</a:t>
            </a:r>
          </a:p>
          <a:p>
            <a:pPr lvl="1"/>
            <a:r>
              <a:rPr lang="en-US" dirty="0" smtClean="0"/>
              <a:t>Taxes: 17.65% of your income</a:t>
            </a:r>
          </a:p>
          <a:p>
            <a:pPr lvl="1"/>
            <a:r>
              <a:rPr lang="en-US" dirty="0" smtClean="0"/>
              <a:t>Insurance: Whatever you chose</a:t>
            </a:r>
          </a:p>
          <a:p>
            <a:pPr lvl="1"/>
            <a:r>
              <a:rPr lang="en-US" dirty="0" smtClean="0"/>
              <a:t>Rent: Whatever you chose</a:t>
            </a:r>
          </a:p>
          <a:p>
            <a:pPr lvl="1"/>
            <a:r>
              <a:rPr lang="en-US" dirty="0" smtClean="0"/>
              <a:t>Food: Whatever you chose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23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500" dirty="0" smtClean="0"/>
              <a:t>Under our Constitution, some powers </a:t>
            </a:r>
            <a:r>
              <a:rPr lang="en-US" sz="4500" dirty="0" smtClean="0"/>
              <a:t>belong only </a:t>
            </a:r>
            <a:r>
              <a:rPr lang="en-US" sz="4500" dirty="0" smtClean="0"/>
              <a:t>to the states. What is ONE?</a:t>
            </a:r>
          </a:p>
          <a:p>
            <a:pPr marL="0" indent="0">
              <a:buNone/>
            </a:pPr>
            <a:r>
              <a:rPr lang="en-US" sz="4500" dirty="0" smtClean="0"/>
              <a:t>A. Providing schooling &amp; education, provide protection (police), provide safety (fire departments), give driver’s licenses, approve zoning &amp; land use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94900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19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500" dirty="0" smtClean="0"/>
              <a:t>There are 4 amendments to the Constitution about who can vote. Describe one of them</a:t>
            </a:r>
          </a:p>
          <a:p>
            <a:pPr marL="0" indent="0">
              <a:buNone/>
            </a:pPr>
            <a:r>
              <a:rPr lang="en-US" sz="3800" dirty="0" smtClean="0"/>
              <a:t>A. (1) 18 or older can vote, (2) no poll taxes, (3) no limitations on account of sex, (4) male citizens of any race can vote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621987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 20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What year was the U.S. Constitution written?</a:t>
            </a:r>
          </a:p>
          <a:p>
            <a:pPr marL="0" indent="0">
              <a:buNone/>
            </a:pPr>
            <a:r>
              <a:rPr lang="en-US" sz="5000" dirty="0" smtClean="0"/>
              <a:t>A. 1787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9550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Resume &amp; college degree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1677" y="1706046"/>
            <a:ext cx="8731671" cy="47859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5000" dirty="0" smtClean="0"/>
              <a:t> Pay off your college tuition with whatever you have left</a:t>
            </a:r>
          </a:p>
          <a:p>
            <a:pPr>
              <a:lnSpc>
                <a:spcPct val="110000"/>
              </a:lnSpc>
            </a:pPr>
            <a:r>
              <a:rPr lang="en-US" sz="5000" dirty="0" smtClean="0"/>
              <a:t> You may be in debt, and that’s OK (maybe)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795566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Real-real life info: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4035" y="1723687"/>
            <a:ext cx="8714032" cy="4495800"/>
          </a:xfrm>
        </p:spPr>
        <p:txBody>
          <a:bodyPr>
            <a:noAutofit/>
          </a:bodyPr>
          <a:lstStyle/>
          <a:p>
            <a:r>
              <a:rPr lang="en-US" sz="3500" b="1" u="sng" dirty="0" smtClean="0"/>
              <a:t>Tuition payment plans:</a:t>
            </a:r>
            <a:r>
              <a:rPr lang="en-US" sz="3500" b="1" dirty="0" smtClean="0"/>
              <a:t> </a:t>
            </a:r>
            <a:r>
              <a:rPr lang="en-US" sz="3500" dirty="0" smtClean="0"/>
              <a:t>Many colleges have payment plans that allow you to split your college bills into equal monthly payments, etc.</a:t>
            </a:r>
          </a:p>
          <a:p>
            <a:endParaRPr lang="en-US" sz="3500" dirty="0" smtClean="0"/>
          </a:p>
          <a:p>
            <a:pPr lvl="1"/>
            <a:r>
              <a:rPr lang="en-US" sz="3500" dirty="0" smtClean="0"/>
              <a:t> These can be considered “loans,” which means sometimes you have to pay interest  </a:t>
            </a:r>
            <a:r>
              <a:rPr lang="en-US" sz="3500" u="sng" dirty="0" smtClean="0"/>
              <a:t>if your payments are late</a:t>
            </a:r>
          </a:p>
          <a:p>
            <a:pPr lvl="1"/>
            <a:r>
              <a:rPr lang="en-US" sz="3500" dirty="0" smtClean="0"/>
              <a:t> Be smart, but these can save you in college</a:t>
            </a:r>
            <a:endParaRPr lang="en-US" sz="3500" dirty="0"/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716453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>
                <a:solidFill>
                  <a:srgbClr val="000000"/>
                </a:solidFill>
              </a:rPr>
              <a:t>NO </a:t>
            </a:r>
            <a:r>
              <a:rPr lang="en-US" dirty="0">
                <a:solidFill>
                  <a:srgbClr val="000000"/>
                </a:solidFill>
              </a:rPr>
              <a:t>resume &amp; YES </a:t>
            </a:r>
            <a:r>
              <a:rPr lang="en-US" dirty="0" smtClean="0">
                <a:solidFill>
                  <a:srgbClr val="000000"/>
                </a:solidFill>
              </a:rPr>
              <a:t>college degree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1677" y="1600200"/>
            <a:ext cx="8749311" cy="4927028"/>
          </a:xfrm>
        </p:spPr>
        <p:txBody>
          <a:bodyPr>
            <a:normAutofit/>
          </a:bodyPr>
          <a:lstStyle/>
          <a:p>
            <a:r>
              <a:rPr lang="en-US" dirty="0" smtClean="0"/>
              <a:t>NO pay raise — you stay at $7.25 an hour</a:t>
            </a:r>
          </a:p>
          <a:p>
            <a:pPr lvl="1"/>
            <a:r>
              <a:rPr lang="en-US" dirty="0" smtClean="0"/>
              <a:t>BUT you must cut your hours down to 20</a:t>
            </a:r>
          </a:p>
          <a:p>
            <a:pPr lvl="1"/>
            <a:r>
              <a:rPr lang="en-US" dirty="0" smtClean="0"/>
              <a:t>$7.25 </a:t>
            </a:r>
            <a:r>
              <a:rPr lang="en-US" dirty="0"/>
              <a:t>an hour, 20 hours a week</a:t>
            </a:r>
          </a:p>
          <a:p>
            <a:pPr lvl="1"/>
            <a:r>
              <a:rPr lang="en-US" dirty="0" smtClean="0"/>
              <a:t>$145 </a:t>
            </a:r>
            <a:r>
              <a:rPr lang="en-US" dirty="0"/>
              <a:t>a week x 52 = Your pay for the year</a:t>
            </a:r>
          </a:p>
          <a:p>
            <a:endParaRPr lang="en-US" dirty="0" smtClean="0"/>
          </a:p>
          <a:p>
            <a:r>
              <a:rPr lang="en-US" dirty="0"/>
              <a:t>Deposit your pay, then subtract your normal expenses:</a:t>
            </a:r>
          </a:p>
          <a:p>
            <a:pPr lvl="1"/>
            <a:r>
              <a:rPr lang="en-US" dirty="0"/>
              <a:t>Taxes: 17.65% of your income</a:t>
            </a:r>
          </a:p>
          <a:p>
            <a:pPr lvl="1"/>
            <a:r>
              <a:rPr lang="en-US" dirty="0"/>
              <a:t>Insurance: Whatever you chose</a:t>
            </a:r>
          </a:p>
          <a:p>
            <a:pPr lvl="1"/>
            <a:r>
              <a:rPr lang="en-US" dirty="0"/>
              <a:t>Rent: Whatever you chose</a:t>
            </a:r>
          </a:p>
          <a:p>
            <a:pPr lvl="1"/>
            <a:r>
              <a:rPr lang="en-US" dirty="0"/>
              <a:t>Food: Whatever you chose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412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NO resume &amp; YES college degree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1677" y="1706046"/>
            <a:ext cx="8731671" cy="47859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5000" dirty="0" smtClean="0"/>
              <a:t> Pay off your college tuition with whatever you have left</a:t>
            </a:r>
          </a:p>
          <a:p>
            <a:pPr>
              <a:lnSpc>
                <a:spcPct val="110000"/>
              </a:lnSpc>
            </a:pPr>
            <a:r>
              <a:rPr lang="en-US" sz="5000" dirty="0" smtClean="0"/>
              <a:t> You may be in debt, and that’s OK (maybe)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261624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>
                <a:solidFill>
                  <a:srgbClr val="000000"/>
                </a:solidFill>
              </a:rPr>
              <a:t>YES Resume &amp; NO </a:t>
            </a:r>
            <a:r>
              <a:rPr lang="en-US" dirty="0" smtClean="0">
                <a:solidFill>
                  <a:srgbClr val="000000"/>
                </a:solidFill>
              </a:rPr>
              <a:t>college degree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4595" y="1600199"/>
            <a:ext cx="8625833" cy="4838823"/>
          </a:xfrm>
        </p:spPr>
        <p:txBody>
          <a:bodyPr/>
          <a:lstStyle/>
          <a:p>
            <a:r>
              <a:rPr lang="en-US" dirty="0" smtClean="0"/>
              <a:t>Pay raise! </a:t>
            </a:r>
          </a:p>
          <a:p>
            <a:pPr lvl="1"/>
            <a:r>
              <a:rPr lang="en-US" dirty="0" smtClean="0"/>
              <a:t>You make $10 an hour, 40 hours a week</a:t>
            </a:r>
          </a:p>
          <a:p>
            <a:pPr lvl="1"/>
            <a:r>
              <a:rPr lang="en-US" dirty="0" smtClean="0"/>
              <a:t>$400 </a:t>
            </a:r>
            <a:r>
              <a:rPr lang="en-US" dirty="0"/>
              <a:t>a week x 52 = Your pay for the year</a:t>
            </a:r>
          </a:p>
          <a:p>
            <a:endParaRPr lang="en-US" dirty="0" smtClean="0"/>
          </a:p>
          <a:p>
            <a:r>
              <a:rPr lang="en-US" sz="5000" b="1" dirty="0" smtClean="0"/>
              <a:t> </a:t>
            </a:r>
            <a:r>
              <a:rPr lang="en-US" sz="5000" b="1" u="sng" dirty="0" smtClean="0"/>
              <a:t>TAX INCREASE!</a:t>
            </a:r>
          </a:p>
          <a:p>
            <a:pPr lvl="1"/>
            <a:r>
              <a:rPr lang="en-US" sz="2900" dirty="0"/>
              <a:t>Y</a:t>
            </a:r>
            <a:r>
              <a:rPr lang="en-US" sz="2900" dirty="0" smtClean="0"/>
              <a:t>ou’re making more money &amp; you’re not pursuing college, so you jump into the next income tax bracket</a:t>
            </a:r>
          </a:p>
          <a:p>
            <a:pPr lvl="1"/>
            <a:r>
              <a:rPr lang="en-US" sz="2900" dirty="0" smtClean="0"/>
              <a:t> Instead of 10% of your income, you now pay 15% of your income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154263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YES Resume &amp; NO college degree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1677" y="1706046"/>
            <a:ext cx="8731671" cy="47859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Deposit </a:t>
            </a:r>
            <a:r>
              <a:rPr lang="en-US" sz="4000" dirty="0"/>
              <a:t>your pay, then subtract your normal expenses:</a:t>
            </a:r>
          </a:p>
          <a:p>
            <a:pPr lvl="1"/>
            <a:r>
              <a:rPr lang="en-US" sz="4000" dirty="0" smtClean="0"/>
              <a:t> Taxes</a:t>
            </a:r>
            <a:r>
              <a:rPr lang="en-US" sz="4000" dirty="0"/>
              <a:t>: 22.65% of your income</a:t>
            </a:r>
          </a:p>
          <a:p>
            <a:pPr lvl="1"/>
            <a:r>
              <a:rPr lang="en-US" sz="4000" dirty="0" smtClean="0"/>
              <a:t> Insurance</a:t>
            </a:r>
            <a:r>
              <a:rPr lang="en-US" sz="4000" dirty="0"/>
              <a:t>: Whatever you chose</a:t>
            </a:r>
          </a:p>
          <a:p>
            <a:pPr lvl="1"/>
            <a:r>
              <a:rPr lang="en-US" sz="4000" dirty="0" smtClean="0"/>
              <a:t> Rent</a:t>
            </a:r>
            <a:r>
              <a:rPr lang="en-US" sz="4000" dirty="0"/>
              <a:t>: Whatever you chose</a:t>
            </a:r>
          </a:p>
          <a:p>
            <a:pPr lvl="1"/>
            <a:r>
              <a:rPr lang="en-US" sz="4000" dirty="0" smtClean="0"/>
              <a:t> Food</a:t>
            </a:r>
            <a:r>
              <a:rPr lang="en-US" sz="4000" dirty="0"/>
              <a:t>: Whatever you chose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31005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38">
      <a:dk1>
        <a:sysClr val="windowText" lastClr="000000"/>
      </a:dk1>
      <a:lt1>
        <a:srgbClr val="FFFFFF"/>
      </a:lt1>
      <a:dk2>
        <a:srgbClr val="F0FFF4"/>
      </a:dk2>
      <a:lt2>
        <a:srgbClr val="000000"/>
      </a:lt2>
      <a:accent1>
        <a:srgbClr val="002BFF"/>
      </a:accent1>
      <a:accent2>
        <a:srgbClr val="FF15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1036</TotalTime>
  <Words>917</Words>
  <Application>Microsoft Macintosh PowerPoint</Application>
  <PresentationFormat>On-screen Show (4:3)</PresentationFormat>
  <Paragraphs>130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Median</vt:lpstr>
      <vt:lpstr>Day 4: Happy 22nd</vt:lpstr>
      <vt:lpstr>4 different life paths</vt:lpstr>
      <vt:lpstr>Resume &amp; college degree</vt:lpstr>
      <vt:lpstr>Resume &amp; college degree</vt:lpstr>
      <vt:lpstr>Real-real life info:</vt:lpstr>
      <vt:lpstr>NO resume &amp; YES college degree</vt:lpstr>
      <vt:lpstr>NO resume &amp; YES college degree</vt:lpstr>
      <vt:lpstr>YES Resume &amp; NO college degree</vt:lpstr>
      <vt:lpstr>YES Resume &amp; NO college degree</vt:lpstr>
      <vt:lpstr>NO resume &amp; NO college degree</vt:lpstr>
      <vt:lpstr>Final tally</vt:lpstr>
      <vt:lpstr>Review!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3: Happy 22nd</dc:title>
  <dc:creator>Jackie Hicken</dc:creator>
  <cp:lastModifiedBy>Jackie Hicken</cp:lastModifiedBy>
  <cp:revision>31</cp:revision>
  <dcterms:created xsi:type="dcterms:W3CDTF">2016-10-17T00:33:29Z</dcterms:created>
  <dcterms:modified xsi:type="dcterms:W3CDTF">2016-10-17T17:50:13Z</dcterms:modified>
</cp:coreProperties>
</file>