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68" r:id="rId3"/>
    <p:sldId id="269" r:id="rId4"/>
    <p:sldId id="270" r:id="rId5"/>
    <p:sldId id="257" r:id="rId6"/>
    <p:sldId id="259" r:id="rId7"/>
    <p:sldId id="262" r:id="rId8"/>
    <p:sldId id="260" r:id="rId9"/>
    <p:sldId id="263" r:id="rId10"/>
    <p:sldId id="264" r:id="rId11"/>
    <p:sldId id="265" r:id="rId12"/>
    <p:sldId id="266" r:id="rId13"/>
    <p:sldId id="267" r:id="rId14"/>
    <p:sldId id="271" r:id="rId15"/>
    <p:sldId id="282" r:id="rId16"/>
    <p:sldId id="272" r:id="rId17"/>
    <p:sldId id="273" r:id="rId18"/>
    <p:sldId id="274" r:id="rId19"/>
    <p:sldId id="275" r:id="rId20"/>
    <p:sldId id="276" r:id="rId21"/>
    <p:sldId id="277" r:id="rId22"/>
    <p:sldId id="278" r:id="rId23"/>
    <p:sldId id="279" r:id="rId24"/>
    <p:sldId id="281" r:id="rId25"/>
    <p:sldId id="28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6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B93D925-3DC3-6E44-B85D-C1EFBB4B080C}" type="datetimeFigureOut">
              <a:rPr lang="en-US" smtClean="0"/>
              <a:t>10/25/16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60073E4-DCA7-9A48-B7CF-84F34EBEAA9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93D925-3DC3-6E44-B85D-C1EFBB4B080C}" type="datetimeFigureOut">
              <a:rPr lang="en-US" smtClean="0"/>
              <a:t>10/25/16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0073E4-DCA7-9A48-B7CF-84F34EBEAA9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B93D925-3DC3-6E44-B85D-C1EFBB4B080C}" type="datetimeFigureOut">
              <a:rPr lang="en-US" smtClean="0"/>
              <a:t>10/25/16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260073E4-DCA7-9A48-B7CF-84F34EBEAA9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B93D925-3DC3-6E44-B85D-C1EFBB4B080C}" type="datetimeFigureOut">
              <a:rPr lang="en-US" smtClean="0"/>
              <a:t>10/25/16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60073E4-DCA7-9A48-B7CF-84F34EBEAA99}"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B93D925-3DC3-6E44-B85D-C1EFBB4B080C}" type="datetimeFigureOut">
              <a:rPr lang="en-US" smtClean="0"/>
              <a:t>10/25/16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260073E4-DCA7-9A48-B7CF-84F34EBEAA99}"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0B93D925-3DC3-6E44-B85D-C1EFBB4B080C}" type="datetimeFigureOut">
              <a:rPr lang="en-US" smtClean="0"/>
              <a:t>10/25/16</a:t>
            </a:fld>
            <a:endParaRPr lang="en-US"/>
          </a:p>
        </p:txBody>
      </p:sp>
      <p:sp>
        <p:nvSpPr>
          <p:cNvPr id="10" name="Slide Number Placeholder 9"/>
          <p:cNvSpPr>
            <a:spLocks noGrp="1"/>
          </p:cNvSpPr>
          <p:nvPr>
            <p:ph type="sldNum" sz="quarter" idx="16"/>
          </p:nvPr>
        </p:nvSpPr>
        <p:spPr/>
        <p:txBody>
          <a:bodyPr rtlCol="0"/>
          <a:lstStyle/>
          <a:p>
            <a:fld id="{260073E4-DCA7-9A48-B7CF-84F34EBEAA99}"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B93D925-3DC3-6E44-B85D-C1EFBB4B080C}" type="datetimeFigureOut">
              <a:rPr lang="en-US" smtClean="0"/>
              <a:t>10/25/16</a:t>
            </a:fld>
            <a:endParaRPr lang="en-US"/>
          </a:p>
        </p:txBody>
      </p:sp>
      <p:sp>
        <p:nvSpPr>
          <p:cNvPr id="12" name="Slide Number Placeholder 11"/>
          <p:cNvSpPr>
            <a:spLocks noGrp="1"/>
          </p:cNvSpPr>
          <p:nvPr>
            <p:ph type="sldNum" sz="quarter" idx="16"/>
          </p:nvPr>
        </p:nvSpPr>
        <p:spPr/>
        <p:txBody>
          <a:bodyPr rtlCol="0"/>
          <a:lstStyle/>
          <a:p>
            <a:fld id="{260073E4-DCA7-9A48-B7CF-84F34EBEAA99}"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B93D925-3DC3-6E44-B85D-C1EFBB4B080C}" type="datetimeFigureOut">
              <a:rPr lang="en-US" smtClean="0"/>
              <a:t>10/25/16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60073E4-DCA7-9A48-B7CF-84F34EBEAA9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3D925-3DC3-6E44-B85D-C1EFBB4B080C}" type="datetimeFigureOut">
              <a:rPr lang="en-US" smtClean="0"/>
              <a:t>10/25/16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60073E4-DCA7-9A48-B7CF-84F34EBEAA9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B93D925-3DC3-6E44-B85D-C1EFBB4B080C}" type="datetimeFigureOut">
              <a:rPr lang="en-US" smtClean="0"/>
              <a:t>10/25/16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60073E4-DCA7-9A48-B7CF-84F34EBEAA99}"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0B93D925-3DC3-6E44-B85D-C1EFBB4B080C}" type="datetimeFigureOut">
              <a:rPr lang="en-US" smtClean="0"/>
              <a:t>10/25/16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260073E4-DCA7-9A48-B7CF-84F34EBEAA99}"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B93D925-3DC3-6E44-B85D-C1EFBB4B080C}" type="datetimeFigureOut">
              <a:rPr lang="en-US" smtClean="0"/>
              <a:t>10/25/16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260073E4-DCA7-9A48-B7CF-84F34EBEAA9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300" dirty="0" smtClean="0"/>
              <a:t>Day 6: Happy 26</a:t>
            </a:r>
            <a:r>
              <a:rPr lang="en-US" sz="6300" baseline="30000" dirty="0" smtClean="0"/>
              <a:t>th</a:t>
            </a:r>
            <a:endParaRPr lang="en-US" sz="6300" dirty="0"/>
          </a:p>
        </p:txBody>
      </p:sp>
      <p:sp>
        <p:nvSpPr>
          <p:cNvPr id="3" name="Subtitle 2"/>
          <p:cNvSpPr>
            <a:spLocks noGrp="1"/>
          </p:cNvSpPr>
          <p:nvPr>
            <p:ph type="subTitle" idx="1"/>
          </p:nvPr>
        </p:nvSpPr>
        <p:spPr/>
        <p:txBody>
          <a:bodyPr/>
          <a:lstStyle/>
          <a:p>
            <a:r>
              <a:rPr lang="en-US" dirty="0" smtClean="0"/>
              <a:t>Something’s happening</a:t>
            </a:r>
            <a:r>
              <a:rPr lang="is-IS" dirty="0" smtClean="0"/>
              <a:t>…</a:t>
            </a:r>
            <a:endParaRPr lang="en-US" dirty="0"/>
          </a:p>
        </p:txBody>
      </p:sp>
    </p:spTree>
    <p:extLst>
      <p:ext uri="{BB962C8B-B14F-4D97-AF65-F5344CB8AC3E}">
        <p14:creationId xmlns:p14="http://schemas.microsoft.com/office/powerpoint/2010/main" val="2012308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The draft today</a:t>
            </a:r>
            <a:endParaRPr lang="en-US" dirty="0">
              <a:solidFill>
                <a:srgbClr val="000000"/>
              </a:solidFill>
            </a:endParaRPr>
          </a:p>
        </p:txBody>
      </p:sp>
      <p:sp>
        <p:nvSpPr>
          <p:cNvPr id="3" name="Content Placeholder 2"/>
          <p:cNvSpPr>
            <a:spLocks noGrp="1"/>
          </p:cNvSpPr>
          <p:nvPr>
            <p:ph sz="quarter" idx="1"/>
          </p:nvPr>
        </p:nvSpPr>
        <p:spPr>
          <a:xfrm>
            <a:off x="245103" y="1689335"/>
            <a:ext cx="8787487" cy="4865213"/>
          </a:xfrm>
        </p:spPr>
        <p:txBody>
          <a:bodyPr>
            <a:normAutofit/>
          </a:bodyPr>
          <a:lstStyle/>
          <a:p>
            <a:pPr>
              <a:lnSpc>
                <a:spcPct val="110000"/>
              </a:lnSpc>
            </a:pPr>
            <a:r>
              <a:rPr lang="en-US" dirty="0" smtClean="0"/>
              <a:t>Selective Service: All men 18-26 must register</a:t>
            </a:r>
          </a:p>
          <a:p>
            <a:pPr>
              <a:lnSpc>
                <a:spcPct val="110000"/>
              </a:lnSpc>
            </a:pPr>
            <a:r>
              <a:rPr lang="en-US" dirty="0" smtClean="0"/>
              <a:t>Non-citizens must register </a:t>
            </a:r>
            <a:r>
              <a:rPr lang="en-US" u="sng" dirty="0" smtClean="0"/>
              <a:t>unless</a:t>
            </a:r>
            <a:r>
              <a:rPr lang="en-US" dirty="0" smtClean="0"/>
              <a:t> they are on a student or visitor visa OR they are part of diplomatic or trade missions</a:t>
            </a:r>
          </a:p>
          <a:p>
            <a:pPr>
              <a:lnSpc>
                <a:spcPct val="110000"/>
              </a:lnSpc>
            </a:pPr>
            <a:r>
              <a:rPr lang="en-US" dirty="0" smtClean="0"/>
              <a:t>Dual nationals MUST register regardless of location</a:t>
            </a:r>
          </a:p>
          <a:p>
            <a:pPr>
              <a:lnSpc>
                <a:spcPct val="110000"/>
              </a:lnSpc>
            </a:pPr>
            <a:r>
              <a:rPr lang="en-US" dirty="0" smtClean="0"/>
              <a:t>Residents of Puerto Rico, Guam, Virgin Island, and Northern Mariana islands must register; citizens of American Samoa must be habitual residents to register</a:t>
            </a:r>
          </a:p>
          <a:p>
            <a:pPr>
              <a:lnSpc>
                <a:spcPct val="110000"/>
              </a:lnSpc>
            </a:pPr>
            <a:endParaRPr lang="en-US" dirty="0"/>
          </a:p>
        </p:txBody>
      </p:sp>
    </p:spTree>
    <p:extLst>
      <p:ext uri="{BB962C8B-B14F-4D97-AF65-F5344CB8AC3E}">
        <p14:creationId xmlns:p14="http://schemas.microsoft.com/office/powerpoint/2010/main" val="8005806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The draft today</a:t>
            </a:r>
            <a:endParaRPr lang="en-US" dirty="0">
              <a:solidFill>
                <a:srgbClr val="000000"/>
              </a:solidFill>
            </a:endParaRPr>
          </a:p>
        </p:txBody>
      </p:sp>
      <p:sp>
        <p:nvSpPr>
          <p:cNvPr id="3" name="Content Placeholder 2"/>
          <p:cNvSpPr>
            <a:spLocks noGrp="1"/>
          </p:cNvSpPr>
          <p:nvPr>
            <p:ph sz="quarter" idx="1"/>
          </p:nvPr>
        </p:nvSpPr>
        <p:spPr>
          <a:xfrm>
            <a:off x="336159" y="1600199"/>
            <a:ext cx="8429889" cy="4786283"/>
          </a:xfrm>
        </p:spPr>
        <p:txBody>
          <a:bodyPr/>
          <a:lstStyle/>
          <a:p>
            <a:pPr>
              <a:lnSpc>
                <a:spcPct val="110000"/>
              </a:lnSpc>
            </a:pPr>
            <a:r>
              <a:rPr lang="en-US" dirty="0" smtClean="0"/>
              <a:t>Young men in hospitals, mental institutions, or prisons do not have to register while committed, but must register within 30 days of being released</a:t>
            </a:r>
          </a:p>
          <a:p>
            <a:pPr>
              <a:lnSpc>
                <a:spcPct val="110000"/>
              </a:lnSpc>
            </a:pPr>
            <a:r>
              <a:rPr lang="en-US" dirty="0" smtClean="0"/>
              <a:t>Disabled men must register if they can reasonably leave their homes and move about independently</a:t>
            </a:r>
          </a:p>
          <a:p>
            <a:pPr>
              <a:lnSpc>
                <a:spcPct val="110000"/>
              </a:lnSpc>
            </a:pPr>
            <a:r>
              <a:rPr lang="en-US" dirty="0" smtClean="0"/>
              <a:t>Men who joined the military before age 18 don’t have to register, but they DO have to register if they leave before turning 26</a:t>
            </a:r>
          </a:p>
          <a:p>
            <a:pPr>
              <a:lnSpc>
                <a:spcPct val="110000"/>
              </a:lnSpc>
            </a:pPr>
            <a:r>
              <a:rPr lang="en-US" dirty="0" smtClean="0"/>
              <a:t>Transgender people do not have to register</a:t>
            </a:r>
            <a:endParaRPr lang="en-US" dirty="0"/>
          </a:p>
        </p:txBody>
      </p:sp>
    </p:spTree>
    <p:extLst>
      <p:ext uri="{BB962C8B-B14F-4D97-AF65-F5344CB8AC3E}">
        <p14:creationId xmlns:p14="http://schemas.microsoft.com/office/powerpoint/2010/main" val="5732483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Women vs. the draft</a:t>
            </a:r>
            <a:endParaRPr lang="en-US" dirty="0">
              <a:solidFill>
                <a:srgbClr val="000000"/>
              </a:solidFill>
            </a:endParaRPr>
          </a:p>
        </p:txBody>
      </p:sp>
      <p:sp>
        <p:nvSpPr>
          <p:cNvPr id="3" name="Content Placeholder 2"/>
          <p:cNvSpPr>
            <a:spLocks noGrp="1"/>
          </p:cNvSpPr>
          <p:nvPr>
            <p:ph sz="quarter" idx="1"/>
          </p:nvPr>
        </p:nvSpPr>
        <p:spPr>
          <a:xfrm>
            <a:off x="336159" y="1600199"/>
            <a:ext cx="8429889" cy="4917001"/>
          </a:xfrm>
        </p:spPr>
        <p:txBody>
          <a:bodyPr>
            <a:normAutofit/>
          </a:bodyPr>
          <a:lstStyle/>
          <a:p>
            <a:r>
              <a:rPr lang="en-US" sz="2800" dirty="0" smtClean="0"/>
              <a:t>In December 2015, the Defense Secretary opened ALL combat roles to women</a:t>
            </a:r>
          </a:p>
          <a:p>
            <a:pPr lvl="1"/>
            <a:r>
              <a:rPr lang="en-US" sz="2800" dirty="0" smtClean="0"/>
              <a:t>The Marine Corps asked for a partial exception in some areas, but it was denied</a:t>
            </a:r>
          </a:p>
          <a:p>
            <a:pPr lvl="1"/>
            <a:r>
              <a:rPr lang="en-US" sz="2800" dirty="0"/>
              <a:t>A</a:t>
            </a:r>
            <a:r>
              <a:rPr lang="en-US" sz="2800" dirty="0" smtClean="0"/>
              <a:t> Marine Corps-sponsored study found:</a:t>
            </a:r>
          </a:p>
          <a:p>
            <a:pPr lvl="2"/>
            <a:r>
              <a:rPr lang="en-US" sz="2800" dirty="0" smtClean="0"/>
              <a:t>Male-only infantry units shot more accurately</a:t>
            </a:r>
          </a:p>
          <a:p>
            <a:pPr lvl="2"/>
            <a:r>
              <a:rPr lang="en-US" sz="2800" dirty="0" smtClean="0"/>
              <a:t>Male-only units could carry more weight</a:t>
            </a:r>
          </a:p>
          <a:p>
            <a:pPr lvl="2"/>
            <a:r>
              <a:rPr lang="en-US" sz="2800" dirty="0" smtClean="0"/>
              <a:t>Male-only units could move more quickly through some tactical maneuvers</a:t>
            </a:r>
          </a:p>
          <a:p>
            <a:pPr lvl="2"/>
            <a:r>
              <a:rPr lang="en-US" sz="2800" dirty="0" smtClean="0"/>
              <a:t>Women had higher injury rates than men</a:t>
            </a:r>
          </a:p>
        </p:txBody>
      </p:sp>
    </p:spTree>
    <p:extLst>
      <p:ext uri="{BB962C8B-B14F-4D97-AF65-F5344CB8AC3E}">
        <p14:creationId xmlns:p14="http://schemas.microsoft.com/office/powerpoint/2010/main" val="4261212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Women in the draft: Debate</a:t>
            </a:r>
            <a:endParaRPr lang="en-US" dirty="0">
              <a:solidFill>
                <a:srgbClr val="000000"/>
              </a:solidFill>
            </a:endParaRPr>
          </a:p>
        </p:txBody>
      </p:sp>
      <p:sp>
        <p:nvSpPr>
          <p:cNvPr id="3" name="Content Placeholder 2"/>
          <p:cNvSpPr>
            <a:spLocks noGrp="1"/>
          </p:cNvSpPr>
          <p:nvPr>
            <p:ph sz="quarter" idx="1"/>
          </p:nvPr>
        </p:nvSpPr>
        <p:spPr>
          <a:xfrm>
            <a:off x="362857" y="1600199"/>
            <a:ext cx="8403191" cy="4822371"/>
          </a:xfrm>
        </p:spPr>
        <p:txBody>
          <a:bodyPr>
            <a:noAutofit/>
          </a:bodyPr>
          <a:lstStyle/>
          <a:p>
            <a:r>
              <a:rPr lang="en-US" sz="3100" dirty="0" smtClean="0"/>
              <a:t>Hillary Clinton supports having women register for the draft, but also keeping the volunteer military</a:t>
            </a:r>
          </a:p>
          <a:p>
            <a:r>
              <a:rPr lang="en-US" sz="3100" dirty="0" smtClean="0"/>
              <a:t>Sen. Claire </a:t>
            </a:r>
            <a:r>
              <a:rPr lang="en-US" sz="3100" dirty="0" err="1" smtClean="0"/>
              <a:t>McCaskill</a:t>
            </a:r>
            <a:r>
              <a:rPr lang="en-US" sz="3100" dirty="0" smtClean="0"/>
              <a:t> (D-Mo.): “It’s just a matter of time” until women are treated equally </a:t>
            </a:r>
          </a:p>
          <a:p>
            <a:r>
              <a:rPr lang="en-US" sz="3100" dirty="0" smtClean="0"/>
              <a:t>Republican-controlled Senate voted 85-13 on an bill that would require women to register </a:t>
            </a:r>
          </a:p>
          <a:p>
            <a:pPr lvl="1"/>
            <a:r>
              <a:rPr lang="en-US" sz="3100" dirty="0" smtClean="0"/>
              <a:t>(</a:t>
            </a:r>
            <a:r>
              <a:rPr lang="en-US" sz="3100" dirty="0"/>
              <a:t>V</a:t>
            </a:r>
            <a:r>
              <a:rPr lang="en-US" sz="3100" dirty="0" smtClean="0"/>
              <a:t>etoed by Obama on Oct. 22</a:t>
            </a:r>
            <a:r>
              <a:rPr lang="en-US" sz="3100" baseline="30000" dirty="0" smtClean="0"/>
              <a:t>nd</a:t>
            </a:r>
            <a:r>
              <a:rPr lang="en-US" sz="3100" dirty="0" smtClean="0"/>
              <a:t>) </a:t>
            </a:r>
          </a:p>
          <a:p>
            <a:r>
              <a:rPr lang="en-US" sz="3100" dirty="0" smtClean="0"/>
              <a:t>Conservative politicians tend to oppose having women register for the draft</a:t>
            </a:r>
          </a:p>
        </p:txBody>
      </p:sp>
    </p:spTree>
    <p:extLst>
      <p:ext uri="{BB962C8B-B14F-4D97-AF65-F5344CB8AC3E}">
        <p14:creationId xmlns:p14="http://schemas.microsoft.com/office/powerpoint/2010/main" val="4024993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r>
              <a:rPr lang="en-US" sz="12000" dirty="0" smtClean="0">
                <a:solidFill>
                  <a:srgbClr val="000000"/>
                </a:solidFill>
              </a:rPr>
              <a:t>DRAFT DAY</a:t>
            </a:r>
            <a:endParaRPr lang="en-US" sz="12000" dirty="0">
              <a:solidFill>
                <a:srgbClr val="000000"/>
              </a:solidFill>
            </a:endParaRPr>
          </a:p>
        </p:txBody>
      </p:sp>
      <p:sp>
        <p:nvSpPr>
          <p:cNvPr id="3" name="Title 2"/>
          <p:cNvSpPr>
            <a:spLocks noGrp="1"/>
          </p:cNvSpPr>
          <p:nvPr>
            <p:ph type="title"/>
          </p:nvPr>
        </p:nvSpPr>
        <p:spPr/>
        <p:txBody>
          <a:bodyPr/>
          <a:lstStyle/>
          <a:p>
            <a:r>
              <a:rPr lang="en-US" dirty="0" smtClean="0"/>
              <a:t>WAR</a:t>
            </a:r>
            <a:endParaRPr lang="en-US" dirty="0"/>
          </a:p>
        </p:txBody>
      </p:sp>
    </p:spTree>
    <p:extLst>
      <p:ext uri="{BB962C8B-B14F-4D97-AF65-F5344CB8AC3E}">
        <p14:creationId xmlns:p14="http://schemas.microsoft.com/office/powerpoint/2010/main" val="285714754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To have a draft</a:t>
            </a:r>
            <a:endParaRPr lang="en-US" dirty="0">
              <a:solidFill>
                <a:srgbClr val="000000"/>
              </a:solidFill>
            </a:endParaRPr>
          </a:p>
        </p:txBody>
      </p:sp>
      <p:sp>
        <p:nvSpPr>
          <p:cNvPr id="3" name="Content Placeholder 2"/>
          <p:cNvSpPr>
            <a:spLocks noGrp="1"/>
          </p:cNvSpPr>
          <p:nvPr>
            <p:ph sz="quarter" idx="1"/>
          </p:nvPr>
        </p:nvSpPr>
        <p:spPr>
          <a:xfrm>
            <a:off x="336159" y="1600200"/>
            <a:ext cx="8429889" cy="4495800"/>
          </a:xfrm>
        </p:spPr>
        <p:txBody>
          <a:bodyPr>
            <a:noAutofit/>
          </a:bodyPr>
          <a:lstStyle/>
          <a:p>
            <a:r>
              <a:rPr lang="en-US" sz="4500" dirty="0" smtClean="0"/>
              <a:t> The House AND Senate must pass legislation authorizing a draft</a:t>
            </a:r>
          </a:p>
          <a:p>
            <a:r>
              <a:rPr lang="en-US" sz="4500" dirty="0" smtClean="0"/>
              <a:t> The president must sign the legislation</a:t>
            </a:r>
          </a:p>
          <a:p>
            <a:r>
              <a:rPr lang="en-US" sz="4500" dirty="0" smtClean="0"/>
              <a:t> 20-year-olds will be drafted first, then 21, 22, 23, 24, 25, 26</a:t>
            </a:r>
            <a:endParaRPr lang="en-US" sz="4500" dirty="0"/>
          </a:p>
        </p:txBody>
      </p:sp>
    </p:spTree>
    <p:extLst>
      <p:ext uri="{BB962C8B-B14F-4D97-AF65-F5344CB8AC3E}">
        <p14:creationId xmlns:p14="http://schemas.microsoft.com/office/powerpoint/2010/main" val="1239114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How it works</a:t>
            </a:r>
            <a:endParaRPr lang="en-US" dirty="0">
              <a:solidFill>
                <a:srgbClr val="000000"/>
              </a:solidFill>
            </a:endParaRPr>
          </a:p>
        </p:txBody>
      </p:sp>
      <p:sp>
        <p:nvSpPr>
          <p:cNvPr id="3" name="Content Placeholder 2"/>
          <p:cNvSpPr>
            <a:spLocks noGrp="1"/>
          </p:cNvSpPr>
          <p:nvPr>
            <p:ph sz="quarter" idx="1"/>
          </p:nvPr>
        </p:nvSpPr>
        <p:spPr>
          <a:xfrm>
            <a:off x="435429" y="1600200"/>
            <a:ext cx="8330619" cy="4495800"/>
          </a:xfrm>
        </p:spPr>
        <p:txBody>
          <a:bodyPr>
            <a:noAutofit/>
          </a:bodyPr>
          <a:lstStyle/>
          <a:p>
            <a:pPr>
              <a:lnSpc>
                <a:spcPct val="110000"/>
              </a:lnSpc>
            </a:pPr>
            <a:r>
              <a:rPr lang="en-US" sz="3500" dirty="0" smtClean="0"/>
              <a:t>366 capsules containing calendar dates are dumped into a hopper</a:t>
            </a:r>
          </a:p>
          <a:p>
            <a:pPr>
              <a:lnSpc>
                <a:spcPct val="110000"/>
              </a:lnSpc>
            </a:pPr>
            <a:r>
              <a:rPr lang="en-US" sz="3500" dirty="0" smtClean="0"/>
              <a:t>366 capsules with numbers 001-366 are dumped into a separate hopper</a:t>
            </a:r>
          </a:p>
          <a:p>
            <a:pPr>
              <a:lnSpc>
                <a:spcPct val="110000"/>
              </a:lnSpc>
            </a:pPr>
            <a:r>
              <a:rPr lang="en-US" sz="3500" dirty="0" smtClean="0"/>
              <a:t>A date is drawn, then the number</a:t>
            </a:r>
          </a:p>
          <a:p>
            <a:pPr>
              <a:lnSpc>
                <a:spcPct val="110000"/>
              </a:lnSpc>
            </a:pPr>
            <a:r>
              <a:rPr lang="en-US" sz="3500" dirty="0" smtClean="0"/>
              <a:t>Those with the lowest numbers would be drafted first</a:t>
            </a:r>
          </a:p>
        </p:txBody>
      </p:sp>
    </p:spTree>
    <p:extLst>
      <p:ext uri="{BB962C8B-B14F-4D97-AF65-F5344CB8AC3E}">
        <p14:creationId xmlns:p14="http://schemas.microsoft.com/office/powerpoint/2010/main" val="9559110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Your options</a:t>
            </a:r>
            <a:endParaRPr lang="en-US" dirty="0">
              <a:solidFill>
                <a:srgbClr val="000000"/>
              </a:solidFill>
            </a:endParaRPr>
          </a:p>
        </p:txBody>
      </p:sp>
      <p:sp>
        <p:nvSpPr>
          <p:cNvPr id="3" name="Content Placeholder 2"/>
          <p:cNvSpPr>
            <a:spLocks noGrp="1"/>
          </p:cNvSpPr>
          <p:nvPr>
            <p:ph sz="quarter" idx="1"/>
          </p:nvPr>
        </p:nvSpPr>
        <p:spPr/>
        <p:txBody>
          <a:bodyPr>
            <a:normAutofit/>
          </a:bodyPr>
          <a:lstStyle/>
          <a:p>
            <a:pPr marL="514350" indent="-514350">
              <a:lnSpc>
                <a:spcPct val="110000"/>
              </a:lnSpc>
              <a:buFont typeface="+mj-lt"/>
              <a:buAutoNum type="arabicPeriod"/>
            </a:pPr>
            <a:r>
              <a:rPr lang="en-US" sz="3600" dirty="0" smtClean="0"/>
              <a:t>Report to </a:t>
            </a:r>
            <a:r>
              <a:rPr lang="en-US" sz="3600" dirty="0" err="1" smtClean="0"/>
              <a:t>bootcamp</a:t>
            </a:r>
            <a:r>
              <a:rPr lang="en-US" sz="3600" dirty="0" smtClean="0"/>
              <a:t> &amp; serve</a:t>
            </a:r>
          </a:p>
          <a:p>
            <a:pPr marL="514350" indent="-514350">
              <a:lnSpc>
                <a:spcPct val="110000"/>
              </a:lnSpc>
              <a:buFont typeface="+mj-lt"/>
              <a:buAutoNum type="arabicPeriod"/>
            </a:pPr>
            <a:r>
              <a:rPr lang="en-US" sz="3600" dirty="0" smtClean="0"/>
              <a:t>Volunteer for service w/o being drafted</a:t>
            </a:r>
          </a:p>
          <a:p>
            <a:pPr marL="514350" indent="-514350">
              <a:lnSpc>
                <a:spcPct val="110000"/>
              </a:lnSpc>
              <a:buFont typeface="+mj-lt"/>
              <a:buAutoNum type="arabicPeriod"/>
            </a:pPr>
            <a:r>
              <a:rPr lang="en-US" sz="3600" dirty="0" smtClean="0"/>
              <a:t>Deferments or exemptions</a:t>
            </a:r>
          </a:p>
          <a:p>
            <a:pPr marL="514350" indent="-514350">
              <a:lnSpc>
                <a:spcPct val="110000"/>
              </a:lnSpc>
              <a:buFont typeface="+mj-lt"/>
              <a:buAutoNum type="arabicPeriod"/>
            </a:pPr>
            <a:r>
              <a:rPr lang="en-US" sz="3600" dirty="0" smtClean="0"/>
              <a:t>Conscientious objection</a:t>
            </a:r>
          </a:p>
          <a:p>
            <a:pPr marL="514350" indent="-514350">
              <a:lnSpc>
                <a:spcPct val="110000"/>
              </a:lnSpc>
              <a:buFont typeface="+mj-lt"/>
              <a:buAutoNum type="arabicPeriod"/>
            </a:pPr>
            <a:r>
              <a:rPr lang="en-US" sz="3600" dirty="0" smtClean="0"/>
              <a:t>Refuse to report/Go to jail</a:t>
            </a:r>
          </a:p>
          <a:p>
            <a:pPr marL="514350" indent="-514350">
              <a:lnSpc>
                <a:spcPct val="110000"/>
              </a:lnSpc>
              <a:buFont typeface="+mj-lt"/>
              <a:buAutoNum type="arabicPeriod"/>
            </a:pPr>
            <a:r>
              <a:rPr lang="en-US" sz="3600" dirty="0" smtClean="0"/>
              <a:t>Flee the country</a:t>
            </a:r>
          </a:p>
        </p:txBody>
      </p:sp>
    </p:spTree>
    <p:extLst>
      <p:ext uri="{BB962C8B-B14F-4D97-AF65-F5344CB8AC3E}">
        <p14:creationId xmlns:p14="http://schemas.microsoft.com/office/powerpoint/2010/main" val="11498120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Report to </a:t>
            </a:r>
            <a:r>
              <a:rPr lang="en-US" dirty="0" err="1" smtClean="0">
                <a:solidFill>
                  <a:srgbClr val="000000"/>
                </a:solidFill>
              </a:rPr>
              <a:t>bootcamp</a:t>
            </a:r>
            <a:r>
              <a:rPr lang="en-US" dirty="0" smtClean="0">
                <a:solidFill>
                  <a:srgbClr val="000000"/>
                </a:solidFill>
              </a:rPr>
              <a:t> &amp; serve</a:t>
            </a:r>
            <a:endParaRPr lang="en-US" dirty="0">
              <a:solidFill>
                <a:srgbClr val="000000"/>
              </a:solidFill>
            </a:endParaRPr>
          </a:p>
        </p:txBody>
      </p:sp>
      <p:sp>
        <p:nvSpPr>
          <p:cNvPr id="3" name="Content Placeholder 2"/>
          <p:cNvSpPr>
            <a:spLocks noGrp="1"/>
          </p:cNvSpPr>
          <p:nvPr>
            <p:ph sz="quarter" idx="1"/>
          </p:nvPr>
        </p:nvSpPr>
        <p:spPr>
          <a:xfrm>
            <a:off x="217715" y="1763487"/>
            <a:ext cx="8726714" cy="4495800"/>
          </a:xfrm>
        </p:spPr>
        <p:txBody>
          <a:bodyPr>
            <a:noAutofit/>
          </a:bodyPr>
          <a:lstStyle/>
          <a:p>
            <a:pPr>
              <a:lnSpc>
                <a:spcPct val="110000"/>
              </a:lnSpc>
            </a:pPr>
            <a:r>
              <a:rPr lang="en-US" sz="3200" dirty="0" smtClean="0"/>
              <a:t>Getting drafted is the first step — you still have to pass the physical and be OK’d for service</a:t>
            </a:r>
          </a:p>
          <a:p>
            <a:pPr marL="880110" lvl="1" indent="-514350">
              <a:lnSpc>
                <a:spcPct val="110000"/>
              </a:lnSpc>
              <a:buFont typeface="+mj-lt"/>
              <a:buAutoNum type="arabicPeriod"/>
            </a:pPr>
            <a:r>
              <a:rPr lang="en-US" sz="3200" dirty="0" smtClean="0"/>
              <a:t>Order to Report for Physical Examination</a:t>
            </a:r>
          </a:p>
          <a:p>
            <a:pPr marL="880110" lvl="1" indent="-514350">
              <a:lnSpc>
                <a:spcPct val="110000"/>
              </a:lnSpc>
              <a:buFont typeface="+mj-lt"/>
              <a:buAutoNum type="arabicPeriod"/>
            </a:pPr>
            <a:r>
              <a:rPr lang="en-US" sz="3200" dirty="0" smtClean="0"/>
              <a:t>Fit to serve = 1-A classification</a:t>
            </a:r>
          </a:p>
          <a:p>
            <a:pPr marL="880110" lvl="1" indent="-514350">
              <a:lnSpc>
                <a:spcPct val="110000"/>
              </a:lnSpc>
              <a:buFont typeface="+mj-lt"/>
              <a:buAutoNum type="arabicPeriod"/>
            </a:pPr>
            <a:r>
              <a:rPr lang="en-US" sz="3200" dirty="0" smtClean="0"/>
              <a:t>You had 10 days to file for an exemption, postponement, or deferment</a:t>
            </a:r>
          </a:p>
          <a:p>
            <a:pPr>
              <a:lnSpc>
                <a:spcPct val="110000"/>
              </a:lnSpc>
            </a:pPr>
            <a:r>
              <a:rPr lang="en-US" sz="3200" dirty="0" smtClean="0"/>
              <a:t>Most draftees go to the Army or the Marine Corps</a:t>
            </a:r>
          </a:p>
        </p:txBody>
      </p:sp>
    </p:spTree>
    <p:extLst>
      <p:ext uri="{BB962C8B-B14F-4D97-AF65-F5344CB8AC3E}">
        <p14:creationId xmlns:p14="http://schemas.microsoft.com/office/powerpoint/2010/main" val="19794558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Volunteer w/o being drafted</a:t>
            </a:r>
            <a:endParaRPr lang="en-US" dirty="0">
              <a:solidFill>
                <a:srgbClr val="000000"/>
              </a:solidFill>
            </a:endParaRPr>
          </a:p>
        </p:txBody>
      </p:sp>
      <p:sp>
        <p:nvSpPr>
          <p:cNvPr id="3" name="Content Placeholder 2"/>
          <p:cNvSpPr>
            <a:spLocks noGrp="1"/>
          </p:cNvSpPr>
          <p:nvPr>
            <p:ph sz="quarter" idx="1"/>
          </p:nvPr>
        </p:nvSpPr>
        <p:spPr>
          <a:xfrm>
            <a:off x="612648" y="1600200"/>
            <a:ext cx="8153400" cy="4495800"/>
          </a:xfrm>
        </p:spPr>
        <p:txBody>
          <a:bodyPr>
            <a:normAutofit/>
          </a:bodyPr>
          <a:lstStyle/>
          <a:p>
            <a:pPr>
              <a:lnSpc>
                <a:spcPct val="110000"/>
              </a:lnSpc>
            </a:pPr>
            <a:r>
              <a:rPr lang="en-US" sz="3600" dirty="0" smtClean="0"/>
              <a:t>Why?</a:t>
            </a:r>
          </a:p>
          <a:p>
            <a:pPr lvl="1">
              <a:lnSpc>
                <a:spcPct val="110000"/>
              </a:lnSpc>
            </a:pPr>
            <a:r>
              <a:rPr lang="en-US" sz="3600" dirty="0" smtClean="0"/>
              <a:t> You choose your own branch of service</a:t>
            </a:r>
          </a:p>
          <a:p>
            <a:pPr lvl="1">
              <a:lnSpc>
                <a:spcPct val="110000"/>
              </a:lnSpc>
            </a:pPr>
            <a:r>
              <a:rPr lang="en-US" sz="3600" dirty="0" smtClean="0"/>
              <a:t> You would serve with other volunteers</a:t>
            </a:r>
          </a:p>
          <a:p>
            <a:pPr lvl="1">
              <a:lnSpc>
                <a:spcPct val="110000"/>
              </a:lnSpc>
            </a:pPr>
            <a:r>
              <a:rPr lang="en-US" sz="3600" dirty="0" smtClean="0"/>
              <a:t> Enlistment bonuses</a:t>
            </a:r>
          </a:p>
          <a:p>
            <a:pPr>
              <a:lnSpc>
                <a:spcPct val="110000"/>
              </a:lnSpc>
            </a:pPr>
            <a:r>
              <a:rPr lang="en-US" sz="3600" dirty="0" smtClean="0"/>
              <a:t>You can volunteer for a draft — in return you get a shorter term of active duty</a:t>
            </a:r>
            <a:endParaRPr lang="en-US" sz="3600" dirty="0"/>
          </a:p>
        </p:txBody>
      </p:sp>
    </p:spTree>
    <p:extLst>
      <p:ext uri="{BB962C8B-B14F-4D97-AF65-F5344CB8AC3E}">
        <p14:creationId xmlns:p14="http://schemas.microsoft.com/office/powerpoint/2010/main" val="554483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Calculate your expenses</a:t>
            </a:r>
            <a:r>
              <a:rPr lang="is-IS" dirty="0" smtClean="0">
                <a:solidFill>
                  <a:srgbClr val="000000"/>
                </a:solidFill>
              </a:rPr>
              <a:t>…</a:t>
            </a:r>
            <a:endParaRPr lang="en-US" dirty="0">
              <a:solidFill>
                <a:srgbClr val="000000"/>
              </a:solidFill>
            </a:endParaRPr>
          </a:p>
        </p:txBody>
      </p:sp>
      <p:sp>
        <p:nvSpPr>
          <p:cNvPr id="3" name="Content Placeholder 2"/>
          <p:cNvSpPr>
            <a:spLocks noGrp="1"/>
          </p:cNvSpPr>
          <p:nvPr>
            <p:ph sz="quarter" idx="1"/>
          </p:nvPr>
        </p:nvSpPr>
        <p:spPr>
          <a:xfrm>
            <a:off x="445641" y="1600200"/>
            <a:ext cx="8320407" cy="4495800"/>
          </a:xfrm>
        </p:spPr>
        <p:txBody>
          <a:bodyPr>
            <a:normAutofit/>
          </a:bodyPr>
          <a:lstStyle/>
          <a:p>
            <a:r>
              <a:rPr lang="en-US" sz="3800" dirty="0" smtClean="0"/>
              <a:t>Your numbers WON’T change from last time</a:t>
            </a:r>
            <a:r>
              <a:rPr lang="en-US" sz="3800" u="sng" dirty="0" smtClean="0"/>
              <a:t> unless </a:t>
            </a:r>
            <a:r>
              <a:rPr lang="en-US" sz="3800" dirty="0" smtClean="0"/>
              <a:t>you got married</a:t>
            </a:r>
          </a:p>
          <a:p>
            <a:endParaRPr lang="en-US" sz="2000" dirty="0" smtClean="0"/>
          </a:p>
          <a:p>
            <a:r>
              <a:rPr lang="en-US" sz="3800" dirty="0" smtClean="0"/>
              <a:t>IF you got married, DON’T:</a:t>
            </a:r>
          </a:p>
          <a:p>
            <a:pPr lvl="1"/>
            <a:r>
              <a:rPr lang="en-US" sz="3800" dirty="0" smtClean="0"/>
              <a:t> Subtract the $15,000 wedding again</a:t>
            </a:r>
          </a:p>
          <a:p>
            <a:pPr lvl="1"/>
            <a:r>
              <a:rPr lang="en-US" sz="3800" dirty="0" smtClean="0"/>
              <a:t> Subtract the $40 marriage license</a:t>
            </a:r>
          </a:p>
        </p:txBody>
      </p:sp>
    </p:spTree>
    <p:extLst>
      <p:ext uri="{BB962C8B-B14F-4D97-AF65-F5344CB8AC3E}">
        <p14:creationId xmlns:p14="http://schemas.microsoft.com/office/powerpoint/2010/main" val="1099185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Deferments or exemptions</a:t>
            </a:r>
            <a:endParaRPr lang="en-US" dirty="0">
              <a:solidFill>
                <a:srgbClr val="000000"/>
              </a:solidFill>
            </a:endParaRPr>
          </a:p>
        </p:txBody>
      </p:sp>
      <p:sp>
        <p:nvSpPr>
          <p:cNvPr id="3" name="Content Placeholder 2"/>
          <p:cNvSpPr>
            <a:spLocks noGrp="1"/>
          </p:cNvSpPr>
          <p:nvPr>
            <p:ph sz="quarter" idx="1"/>
          </p:nvPr>
        </p:nvSpPr>
        <p:spPr/>
        <p:txBody>
          <a:bodyPr>
            <a:normAutofit lnSpcReduction="10000"/>
          </a:bodyPr>
          <a:lstStyle/>
          <a:p>
            <a:pPr>
              <a:lnSpc>
                <a:spcPct val="110000"/>
              </a:lnSpc>
            </a:pPr>
            <a:r>
              <a:rPr lang="en-US" sz="3500" dirty="0" smtClean="0"/>
              <a:t>Hardship or dependency</a:t>
            </a:r>
          </a:p>
          <a:p>
            <a:pPr>
              <a:lnSpc>
                <a:spcPct val="110000"/>
              </a:lnSpc>
            </a:pPr>
            <a:r>
              <a:rPr lang="en-US" sz="3500" dirty="0" smtClean="0"/>
              <a:t>Medical (physical or psychological) disability</a:t>
            </a:r>
          </a:p>
          <a:p>
            <a:pPr>
              <a:lnSpc>
                <a:spcPct val="110000"/>
              </a:lnSpc>
            </a:pPr>
            <a:r>
              <a:rPr lang="en-US" sz="3500" dirty="0" smtClean="0"/>
              <a:t>Surviving son or daughter</a:t>
            </a:r>
          </a:p>
          <a:p>
            <a:pPr>
              <a:lnSpc>
                <a:spcPct val="110000"/>
              </a:lnSpc>
            </a:pPr>
            <a:r>
              <a:rPr lang="en-US" sz="3500" dirty="0" smtClean="0"/>
              <a:t>Parenthood</a:t>
            </a:r>
          </a:p>
          <a:p>
            <a:pPr>
              <a:lnSpc>
                <a:spcPct val="110000"/>
              </a:lnSpc>
            </a:pPr>
            <a:r>
              <a:rPr lang="en-US" sz="3500" dirty="0" smtClean="0"/>
              <a:t>Ministerial student</a:t>
            </a:r>
          </a:p>
          <a:p>
            <a:pPr>
              <a:lnSpc>
                <a:spcPct val="110000"/>
              </a:lnSpc>
            </a:pPr>
            <a:r>
              <a:rPr lang="en-US" sz="3500" dirty="0" smtClean="0"/>
              <a:t>College student (sort of)</a:t>
            </a:r>
            <a:endParaRPr lang="en-US" sz="3500" dirty="0"/>
          </a:p>
        </p:txBody>
      </p:sp>
    </p:spTree>
    <p:extLst>
      <p:ext uri="{BB962C8B-B14F-4D97-AF65-F5344CB8AC3E}">
        <p14:creationId xmlns:p14="http://schemas.microsoft.com/office/powerpoint/2010/main" val="773681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Conscientious objection</a:t>
            </a:r>
            <a:endParaRPr lang="en-US" dirty="0">
              <a:solidFill>
                <a:srgbClr val="000000"/>
              </a:solidFill>
            </a:endParaRPr>
          </a:p>
        </p:txBody>
      </p:sp>
      <p:sp>
        <p:nvSpPr>
          <p:cNvPr id="3" name="Content Placeholder 2"/>
          <p:cNvSpPr>
            <a:spLocks noGrp="1"/>
          </p:cNvSpPr>
          <p:nvPr>
            <p:ph sz="quarter" idx="1"/>
          </p:nvPr>
        </p:nvSpPr>
        <p:spPr>
          <a:xfrm>
            <a:off x="317484" y="1600199"/>
            <a:ext cx="8448564" cy="4935675"/>
          </a:xfrm>
        </p:spPr>
        <p:txBody>
          <a:bodyPr>
            <a:normAutofit/>
          </a:bodyPr>
          <a:lstStyle/>
          <a:p>
            <a:pPr>
              <a:lnSpc>
                <a:spcPct val="110000"/>
              </a:lnSpc>
            </a:pPr>
            <a:r>
              <a:rPr lang="en-US" dirty="0" smtClean="0"/>
              <a:t>You MUST appear before your local draft board</a:t>
            </a:r>
          </a:p>
          <a:p>
            <a:pPr>
              <a:lnSpc>
                <a:spcPct val="110000"/>
              </a:lnSpc>
            </a:pPr>
            <a:r>
              <a:rPr lang="en-US" dirty="0" smtClean="0"/>
              <a:t>You MUST present written documentation or witnesses to support your claimed beliefs</a:t>
            </a:r>
          </a:p>
          <a:p>
            <a:pPr lvl="1">
              <a:lnSpc>
                <a:spcPct val="110000"/>
              </a:lnSpc>
            </a:pPr>
            <a:r>
              <a:rPr lang="en-US" sz="2500" dirty="0" smtClean="0"/>
              <a:t>How you arrived at your beliefs</a:t>
            </a:r>
          </a:p>
          <a:p>
            <a:pPr lvl="1">
              <a:lnSpc>
                <a:spcPct val="110000"/>
              </a:lnSpc>
            </a:pPr>
            <a:r>
              <a:rPr lang="en-US" sz="2500" dirty="0" smtClean="0"/>
              <a:t>The influence your beliefs have on how you live</a:t>
            </a:r>
          </a:p>
          <a:p>
            <a:pPr>
              <a:lnSpc>
                <a:spcPct val="110000"/>
              </a:lnSpc>
            </a:pPr>
            <a:r>
              <a:rPr lang="en-US" dirty="0" smtClean="0"/>
              <a:t>Beliefs MUST be moral or ethical; they CANNOT be based on politics, expediency, or self-interest</a:t>
            </a:r>
          </a:p>
          <a:p>
            <a:pPr>
              <a:lnSpc>
                <a:spcPct val="110000"/>
              </a:lnSpc>
            </a:pPr>
            <a:r>
              <a:rPr lang="en-US" dirty="0" smtClean="0"/>
              <a:t>Alternate service options: Non-combatant role or government-approved employment</a:t>
            </a:r>
            <a:endParaRPr lang="en-US" dirty="0"/>
          </a:p>
        </p:txBody>
      </p:sp>
    </p:spTree>
    <p:extLst>
      <p:ext uri="{BB962C8B-B14F-4D97-AF65-F5344CB8AC3E}">
        <p14:creationId xmlns:p14="http://schemas.microsoft.com/office/powerpoint/2010/main" val="1070840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Refuse to report/jail</a:t>
            </a:r>
            <a:endParaRPr lang="en-US" dirty="0">
              <a:solidFill>
                <a:srgbClr val="000000"/>
              </a:solidFill>
            </a:endParaRPr>
          </a:p>
        </p:txBody>
      </p:sp>
      <p:sp>
        <p:nvSpPr>
          <p:cNvPr id="3" name="Content Placeholder 2"/>
          <p:cNvSpPr>
            <a:spLocks noGrp="1"/>
          </p:cNvSpPr>
          <p:nvPr>
            <p:ph sz="quarter" idx="1"/>
          </p:nvPr>
        </p:nvSpPr>
        <p:spPr>
          <a:xfrm>
            <a:off x="612648" y="1600199"/>
            <a:ext cx="8153400" cy="4879653"/>
          </a:xfrm>
        </p:spPr>
        <p:txBody>
          <a:bodyPr>
            <a:normAutofit/>
          </a:bodyPr>
          <a:lstStyle/>
          <a:p>
            <a:pPr>
              <a:lnSpc>
                <a:spcPct val="110000"/>
              </a:lnSpc>
            </a:pPr>
            <a:r>
              <a:rPr lang="en-US" sz="3700" dirty="0" smtClean="0"/>
              <a:t>Failure to register or comply with the Selective Service Act is a FELONY</a:t>
            </a:r>
          </a:p>
          <a:p>
            <a:pPr>
              <a:lnSpc>
                <a:spcPct val="110000"/>
              </a:lnSpc>
            </a:pPr>
            <a:r>
              <a:rPr lang="en-US" sz="3700" dirty="0" smtClean="0"/>
              <a:t>May face a fine of up to $250,000</a:t>
            </a:r>
          </a:p>
          <a:p>
            <a:pPr>
              <a:lnSpc>
                <a:spcPct val="110000"/>
              </a:lnSpc>
            </a:pPr>
            <a:r>
              <a:rPr lang="en-US" sz="3700" dirty="0" smtClean="0"/>
              <a:t>May face a prison term of up to 5 years</a:t>
            </a:r>
          </a:p>
          <a:p>
            <a:pPr>
              <a:lnSpc>
                <a:spcPct val="110000"/>
              </a:lnSpc>
            </a:pPr>
            <a:r>
              <a:rPr lang="en-US" sz="3700" dirty="0" smtClean="0"/>
              <a:t>Anyone helping a person dodge the draft is subject to the same penalties</a:t>
            </a:r>
          </a:p>
          <a:p>
            <a:pPr>
              <a:lnSpc>
                <a:spcPct val="110000"/>
              </a:lnSpc>
            </a:pPr>
            <a:r>
              <a:rPr lang="en-US" sz="3700" dirty="0" smtClean="0"/>
              <a:t>Gov’t penalties: Financial aid, licenses</a:t>
            </a:r>
            <a:endParaRPr lang="en-US" sz="3700" dirty="0"/>
          </a:p>
        </p:txBody>
      </p:sp>
    </p:spTree>
    <p:extLst>
      <p:ext uri="{BB962C8B-B14F-4D97-AF65-F5344CB8AC3E}">
        <p14:creationId xmlns:p14="http://schemas.microsoft.com/office/powerpoint/2010/main" val="21739934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Flee the country</a:t>
            </a:r>
            <a:endParaRPr lang="en-US" dirty="0">
              <a:solidFill>
                <a:srgbClr val="000000"/>
              </a:solidFill>
            </a:endParaRPr>
          </a:p>
        </p:txBody>
      </p:sp>
      <p:sp>
        <p:nvSpPr>
          <p:cNvPr id="3" name="Content Placeholder 2"/>
          <p:cNvSpPr>
            <a:spLocks noGrp="1"/>
          </p:cNvSpPr>
          <p:nvPr>
            <p:ph sz="quarter" idx="1"/>
          </p:nvPr>
        </p:nvSpPr>
        <p:spPr>
          <a:xfrm>
            <a:off x="295325" y="1600200"/>
            <a:ext cx="8470723" cy="4495800"/>
          </a:xfrm>
        </p:spPr>
        <p:txBody>
          <a:bodyPr>
            <a:normAutofit/>
          </a:bodyPr>
          <a:lstStyle/>
          <a:p>
            <a:pPr>
              <a:lnSpc>
                <a:spcPct val="110000"/>
              </a:lnSpc>
            </a:pPr>
            <a:r>
              <a:rPr lang="en-US" sz="3400" dirty="0" smtClean="0"/>
              <a:t>It is illegal to leave the country in order to evade the draft</a:t>
            </a:r>
          </a:p>
          <a:p>
            <a:pPr>
              <a:lnSpc>
                <a:spcPct val="110000"/>
              </a:lnSpc>
            </a:pPr>
            <a:r>
              <a:rPr lang="en-US" sz="3400" dirty="0" smtClean="0"/>
              <a:t>Another country must accept you as an ex-pat</a:t>
            </a:r>
          </a:p>
          <a:p>
            <a:pPr>
              <a:lnSpc>
                <a:spcPct val="110000"/>
              </a:lnSpc>
            </a:pPr>
            <a:r>
              <a:rPr lang="en-US" sz="3400" dirty="0" smtClean="0"/>
              <a:t>It is a FELONY to return to the U.S.</a:t>
            </a:r>
          </a:p>
          <a:p>
            <a:pPr>
              <a:lnSpc>
                <a:spcPct val="110000"/>
              </a:lnSpc>
            </a:pPr>
            <a:r>
              <a:rPr lang="en-US" sz="3400" dirty="0" smtClean="0"/>
              <a:t>You may never see your family or friends in the U.S. again</a:t>
            </a:r>
            <a:endParaRPr lang="en-US" sz="3400" dirty="0"/>
          </a:p>
        </p:txBody>
      </p:sp>
    </p:spTree>
    <p:extLst>
      <p:ext uri="{BB962C8B-B14F-4D97-AF65-F5344CB8AC3E}">
        <p14:creationId xmlns:p14="http://schemas.microsoft.com/office/powerpoint/2010/main" val="346320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Enlistment bonus</a:t>
            </a:r>
            <a:endParaRPr lang="en-US" dirty="0">
              <a:solidFill>
                <a:srgbClr val="000000"/>
              </a:solidFill>
            </a:endParaRPr>
          </a:p>
        </p:txBody>
      </p:sp>
      <p:sp>
        <p:nvSpPr>
          <p:cNvPr id="3" name="Content Placeholder 2"/>
          <p:cNvSpPr>
            <a:spLocks noGrp="1"/>
          </p:cNvSpPr>
          <p:nvPr>
            <p:ph sz="quarter" idx="1"/>
          </p:nvPr>
        </p:nvSpPr>
        <p:spPr>
          <a:xfrm>
            <a:off x="612648" y="1786940"/>
            <a:ext cx="8153400" cy="4495800"/>
          </a:xfrm>
        </p:spPr>
        <p:txBody>
          <a:bodyPr>
            <a:noAutofit/>
          </a:bodyPr>
          <a:lstStyle/>
          <a:p>
            <a:pPr marL="0" indent="0" algn="ctr">
              <a:lnSpc>
                <a:spcPct val="80000"/>
              </a:lnSpc>
              <a:buNone/>
            </a:pPr>
            <a:r>
              <a:rPr lang="en-US" sz="10000" dirty="0" smtClean="0"/>
              <a:t>A $15,000 bonus is available</a:t>
            </a:r>
            <a:r>
              <a:rPr lang="is-IS" sz="10000" dirty="0" smtClean="0"/>
              <a:t>…</a:t>
            </a:r>
            <a:endParaRPr lang="en-US" sz="10000" dirty="0"/>
          </a:p>
        </p:txBody>
      </p:sp>
    </p:spTree>
    <p:extLst>
      <p:ext uri="{BB962C8B-B14F-4D97-AF65-F5344CB8AC3E}">
        <p14:creationId xmlns:p14="http://schemas.microsoft.com/office/powerpoint/2010/main" val="5097237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Exit ticket</a:t>
            </a:r>
            <a:endParaRPr lang="en-US" dirty="0">
              <a:solidFill>
                <a:srgbClr val="000000"/>
              </a:solidFill>
            </a:endParaRPr>
          </a:p>
        </p:txBody>
      </p:sp>
      <p:sp>
        <p:nvSpPr>
          <p:cNvPr id="3" name="Content Placeholder 2"/>
          <p:cNvSpPr>
            <a:spLocks noGrp="1"/>
          </p:cNvSpPr>
          <p:nvPr>
            <p:ph sz="quarter" idx="1"/>
          </p:nvPr>
        </p:nvSpPr>
        <p:spPr>
          <a:xfrm>
            <a:off x="354390" y="1600200"/>
            <a:ext cx="8411658" cy="4495800"/>
          </a:xfrm>
        </p:spPr>
        <p:txBody>
          <a:bodyPr>
            <a:noAutofit/>
          </a:bodyPr>
          <a:lstStyle/>
          <a:p>
            <a:r>
              <a:rPr lang="en-US" sz="3500" dirty="0" smtClean="0"/>
              <a:t>What do you think about the draft as a whole? What do you think about ALL roles in the U.S. military being opened to women? What do you think about women having to register for the draft? Why? If we had a draft tomorrow, what would you do? Pick from the 6 categories and explain why that would be your choice. What factors might affect your decision?</a:t>
            </a:r>
            <a:endParaRPr lang="en-US" sz="3500" dirty="0"/>
          </a:p>
        </p:txBody>
      </p:sp>
    </p:spTree>
    <p:extLst>
      <p:ext uri="{BB962C8B-B14F-4D97-AF65-F5344CB8AC3E}">
        <p14:creationId xmlns:p14="http://schemas.microsoft.com/office/powerpoint/2010/main" val="30483315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Yearly expenses</a:t>
            </a:r>
            <a:endParaRPr lang="en-US" dirty="0">
              <a:solidFill>
                <a:srgbClr val="000000"/>
              </a:solidFill>
            </a:endParaRPr>
          </a:p>
        </p:txBody>
      </p:sp>
      <p:sp>
        <p:nvSpPr>
          <p:cNvPr id="3" name="Content Placeholder 2"/>
          <p:cNvSpPr>
            <a:spLocks noGrp="1"/>
          </p:cNvSpPr>
          <p:nvPr>
            <p:ph sz="quarter" idx="1"/>
          </p:nvPr>
        </p:nvSpPr>
        <p:spPr>
          <a:xfrm>
            <a:off x="612648" y="1600200"/>
            <a:ext cx="8153400" cy="5257800"/>
          </a:xfrm>
        </p:spPr>
        <p:txBody>
          <a:bodyPr>
            <a:normAutofit/>
          </a:bodyPr>
          <a:lstStyle/>
          <a:p>
            <a:r>
              <a:rPr lang="en-US" sz="3200" dirty="0" smtClean="0"/>
              <a:t>Deposit your pay for the year</a:t>
            </a:r>
          </a:p>
          <a:p>
            <a:r>
              <a:rPr lang="en-US" sz="3200" dirty="0" smtClean="0"/>
              <a:t>Calculate your taxes from that paycheck and subtract the amount from your $$$</a:t>
            </a:r>
          </a:p>
          <a:p>
            <a:r>
              <a:rPr lang="en-US" sz="3200" dirty="0" smtClean="0"/>
              <a:t>Add the leftover money to last time’s total</a:t>
            </a:r>
          </a:p>
          <a:p>
            <a:r>
              <a:rPr lang="en-US" sz="3200" dirty="0" smtClean="0"/>
              <a:t>Subtract other expenses:</a:t>
            </a:r>
          </a:p>
          <a:p>
            <a:pPr lvl="1"/>
            <a:r>
              <a:rPr lang="en-US" sz="3200" dirty="0" smtClean="0"/>
              <a:t>Housing</a:t>
            </a:r>
          </a:p>
          <a:p>
            <a:pPr lvl="1"/>
            <a:r>
              <a:rPr lang="en-US" sz="3200" dirty="0" smtClean="0"/>
              <a:t>Car insurance</a:t>
            </a:r>
          </a:p>
          <a:p>
            <a:pPr lvl="1"/>
            <a:r>
              <a:rPr lang="en-US" sz="3200" dirty="0" smtClean="0"/>
              <a:t>Food</a:t>
            </a:r>
          </a:p>
          <a:p>
            <a:r>
              <a:rPr lang="en-US" sz="3500" dirty="0" smtClean="0"/>
              <a:t>Write your check for what you owe</a:t>
            </a:r>
          </a:p>
        </p:txBody>
      </p:sp>
    </p:spTree>
    <p:extLst>
      <p:ext uri="{BB962C8B-B14F-4D97-AF65-F5344CB8AC3E}">
        <p14:creationId xmlns:p14="http://schemas.microsoft.com/office/powerpoint/2010/main" val="3647610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Tax brackets</a:t>
            </a:r>
            <a:endParaRPr lang="en-US" dirty="0">
              <a:solidFill>
                <a:srgbClr val="000000"/>
              </a:solidFill>
            </a:endParaRPr>
          </a:p>
        </p:txBody>
      </p:sp>
      <p:sp>
        <p:nvSpPr>
          <p:cNvPr id="3" name="Content Placeholder 2"/>
          <p:cNvSpPr>
            <a:spLocks noGrp="1"/>
          </p:cNvSpPr>
          <p:nvPr>
            <p:ph sz="quarter" idx="1"/>
          </p:nvPr>
        </p:nvSpPr>
        <p:spPr>
          <a:xfrm>
            <a:off x="155975" y="1600199"/>
            <a:ext cx="8935106" cy="4995959"/>
          </a:xfrm>
        </p:spPr>
        <p:txBody>
          <a:bodyPr>
            <a:noAutofit/>
          </a:bodyPr>
          <a:lstStyle/>
          <a:p>
            <a:r>
              <a:rPr lang="en-US" sz="2800" b="1" dirty="0" smtClean="0"/>
              <a:t>Single-person tax brackets:</a:t>
            </a:r>
          </a:p>
          <a:p>
            <a:pPr lvl="1"/>
            <a:r>
              <a:rPr lang="en-US" sz="2800" dirty="0" smtClean="0"/>
              <a:t>$15,080 = 17.65% of your paycheck</a:t>
            </a:r>
          </a:p>
          <a:p>
            <a:pPr lvl="1"/>
            <a:r>
              <a:rPr lang="en-US" sz="2800" dirty="0" smtClean="0"/>
              <a:t>$20,800 = 22.65% of your paycheck</a:t>
            </a:r>
          </a:p>
          <a:p>
            <a:pPr lvl="1"/>
            <a:r>
              <a:rPr lang="en-US" sz="2800" dirty="0" smtClean="0"/>
              <a:t>$49,920-$50,000 = 32.65% of your paycheck</a:t>
            </a:r>
          </a:p>
          <a:p>
            <a:pPr lvl="2"/>
            <a:r>
              <a:rPr lang="en-US" sz="2800" dirty="0" smtClean="0"/>
              <a:t>WAIT! Subtract $4000 from your tax before paying</a:t>
            </a:r>
          </a:p>
          <a:p>
            <a:r>
              <a:rPr lang="en-US" sz="2800" b="1" dirty="0" smtClean="0"/>
              <a:t>Married tax brackets:</a:t>
            </a:r>
          </a:p>
          <a:p>
            <a:pPr lvl="1"/>
            <a:r>
              <a:rPr lang="en-US" sz="2500" dirty="0" smtClean="0"/>
              <a:t>&lt;$18,550 combined = 17.65% of your paycheck</a:t>
            </a:r>
          </a:p>
          <a:p>
            <a:pPr lvl="1"/>
            <a:r>
              <a:rPr lang="en-US" sz="2500" dirty="0" smtClean="0"/>
              <a:t>$18,550-$75,000 = 22.65% of your paycheck</a:t>
            </a:r>
          </a:p>
          <a:p>
            <a:pPr lvl="1"/>
            <a:r>
              <a:rPr lang="en-US" sz="2500" dirty="0" smtClean="0"/>
              <a:t>$75,000-$151,000 = 32.65% of your paycheck</a:t>
            </a:r>
          </a:p>
          <a:p>
            <a:pPr lvl="2"/>
            <a:r>
              <a:rPr lang="en-US" sz="2800" dirty="0" smtClean="0"/>
              <a:t>WAIT! Subtract $8,000 from your tax before paying</a:t>
            </a:r>
            <a:endParaRPr lang="en-US" sz="2800" dirty="0"/>
          </a:p>
        </p:txBody>
      </p:sp>
    </p:spTree>
    <p:extLst>
      <p:ext uri="{BB962C8B-B14F-4D97-AF65-F5344CB8AC3E}">
        <p14:creationId xmlns:p14="http://schemas.microsoft.com/office/powerpoint/2010/main" val="128591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arl-harbor-nevada-state-journal-194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5804"/>
            <a:ext cx="9144000" cy="5264976"/>
          </a:xfrm>
          <a:prstGeom prst="rect">
            <a:avLst/>
          </a:prstGeom>
        </p:spPr>
      </p:pic>
    </p:spTree>
    <p:extLst>
      <p:ext uri="{BB962C8B-B14F-4D97-AF65-F5344CB8AC3E}">
        <p14:creationId xmlns:p14="http://schemas.microsoft.com/office/powerpoint/2010/main" val="2437740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The U.S. military</a:t>
            </a:r>
            <a:endParaRPr lang="en-US" dirty="0"/>
          </a:p>
        </p:txBody>
      </p:sp>
      <p:sp>
        <p:nvSpPr>
          <p:cNvPr id="3" name="Content Placeholder 2"/>
          <p:cNvSpPr>
            <a:spLocks noGrp="1"/>
          </p:cNvSpPr>
          <p:nvPr>
            <p:ph sz="quarter" idx="1"/>
          </p:nvPr>
        </p:nvSpPr>
        <p:spPr/>
        <p:txBody>
          <a:bodyPr>
            <a:noAutofit/>
          </a:bodyPr>
          <a:lstStyle/>
          <a:p>
            <a:r>
              <a:rPr lang="en-US" sz="4200" dirty="0" smtClean="0"/>
              <a:t>The U.S. military is a volunteer force and has been since 1973</a:t>
            </a:r>
          </a:p>
          <a:p>
            <a:r>
              <a:rPr lang="en-US" sz="4200" dirty="0" smtClean="0"/>
              <a:t>Prior to that, all American males ages 18-26 were eligible to be drafted, even in times of peace</a:t>
            </a:r>
          </a:p>
          <a:p>
            <a:r>
              <a:rPr lang="en-US" sz="4200" dirty="0" smtClean="0"/>
              <a:t>The draft was ended by President Richard Nixon</a:t>
            </a:r>
            <a:endParaRPr lang="en-US" sz="4200" dirty="0"/>
          </a:p>
        </p:txBody>
      </p:sp>
    </p:spTree>
    <p:extLst>
      <p:ext uri="{BB962C8B-B14F-4D97-AF65-F5344CB8AC3E}">
        <p14:creationId xmlns:p14="http://schemas.microsoft.com/office/powerpoint/2010/main" val="37335932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The U.S. draft</a:t>
            </a:r>
            <a:endParaRPr lang="en-US" dirty="0">
              <a:solidFill>
                <a:srgbClr val="000000"/>
              </a:solidFill>
            </a:endParaRPr>
          </a:p>
        </p:txBody>
      </p:sp>
      <p:sp>
        <p:nvSpPr>
          <p:cNvPr id="3" name="Content Placeholder 2"/>
          <p:cNvSpPr>
            <a:spLocks noGrp="1"/>
          </p:cNvSpPr>
          <p:nvPr>
            <p:ph sz="quarter" idx="1"/>
          </p:nvPr>
        </p:nvSpPr>
        <p:spPr/>
        <p:txBody>
          <a:bodyPr>
            <a:normAutofit/>
          </a:bodyPr>
          <a:lstStyle/>
          <a:p>
            <a:r>
              <a:rPr lang="en-US" sz="3600" dirty="0" smtClean="0"/>
              <a:t>Benefits of having an all-volunteer military?</a:t>
            </a:r>
          </a:p>
          <a:p>
            <a:pPr lvl="1"/>
            <a:r>
              <a:rPr lang="en-US" sz="3300" dirty="0" smtClean="0">
                <a:solidFill>
                  <a:schemeClr val="bg1"/>
                </a:solidFill>
              </a:rPr>
              <a:t>M</a:t>
            </a:r>
          </a:p>
          <a:p>
            <a:pPr lvl="1"/>
            <a:r>
              <a:rPr lang="en-US" sz="3300" dirty="0" smtClean="0">
                <a:solidFill>
                  <a:srgbClr val="FFFFFF"/>
                </a:solidFill>
              </a:rPr>
              <a:t>K</a:t>
            </a:r>
          </a:p>
          <a:p>
            <a:pPr lvl="1"/>
            <a:r>
              <a:rPr lang="en-US" sz="3300" dirty="0" smtClean="0">
                <a:solidFill>
                  <a:srgbClr val="FFFFFF"/>
                </a:solidFill>
              </a:rPr>
              <a:t>K</a:t>
            </a:r>
          </a:p>
          <a:p>
            <a:pPr lvl="1"/>
            <a:r>
              <a:rPr lang="en-US" sz="3300" dirty="0" smtClean="0">
                <a:solidFill>
                  <a:srgbClr val="FFFFFF"/>
                </a:solidFill>
              </a:rPr>
              <a:t>K</a:t>
            </a:r>
            <a:r>
              <a:rPr lang="en-US" sz="3300" dirty="0" smtClean="0"/>
              <a:t> </a:t>
            </a:r>
            <a:endParaRPr lang="en-US" sz="3300" dirty="0"/>
          </a:p>
        </p:txBody>
      </p:sp>
      <p:sp>
        <p:nvSpPr>
          <p:cNvPr id="4" name="Content Placeholder 3"/>
          <p:cNvSpPr>
            <a:spLocks noGrp="1"/>
          </p:cNvSpPr>
          <p:nvPr>
            <p:ph sz="quarter" idx="2"/>
          </p:nvPr>
        </p:nvSpPr>
        <p:spPr/>
        <p:txBody>
          <a:bodyPr>
            <a:normAutofit/>
          </a:bodyPr>
          <a:lstStyle/>
          <a:p>
            <a:r>
              <a:rPr lang="en-US" sz="3300" dirty="0" smtClean="0"/>
              <a:t>Negatives of having an all-volunteer military”</a:t>
            </a:r>
          </a:p>
          <a:p>
            <a:pPr lvl="1"/>
            <a:r>
              <a:rPr lang="en-US" sz="3300" dirty="0" smtClean="0">
                <a:solidFill>
                  <a:srgbClr val="FFFFFF"/>
                </a:solidFill>
              </a:rPr>
              <a:t>D</a:t>
            </a:r>
          </a:p>
          <a:p>
            <a:pPr lvl="1"/>
            <a:r>
              <a:rPr lang="en-US" sz="3300" dirty="0" smtClean="0">
                <a:solidFill>
                  <a:srgbClr val="FFFFFF"/>
                </a:solidFill>
              </a:rPr>
              <a:t>D</a:t>
            </a:r>
          </a:p>
          <a:p>
            <a:pPr lvl="1"/>
            <a:r>
              <a:rPr lang="en-US" sz="3300" dirty="0" smtClean="0">
                <a:solidFill>
                  <a:srgbClr val="FFFFFF"/>
                </a:solidFill>
              </a:rPr>
              <a:t>D</a:t>
            </a:r>
          </a:p>
          <a:p>
            <a:pPr lvl="1"/>
            <a:r>
              <a:rPr lang="en-US" sz="3300" dirty="0">
                <a:solidFill>
                  <a:srgbClr val="FFFFFF"/>
                </a:solidFill>
              </a:rPr>
              <a:t>d</a:t>
            </a:r>
          </a:p>
        </p:txBody>
      </p:sp>
    </p:spTree>
    <p:extLst>
      <p:ext uri="{BB962C8B-B14F-4D97-AF65-F5344CB8AC3E}">
        <p14:creationId xmlns:p14="http://schemas.microsoft.com/office/powerpoint/2010/main" val="24035212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The U.S. draft</a:t>
            </a:r>
            <a:endParaRPr lang="en-US" dirty="0">
              <a:solidFill>
                <a:srgbClr val="000000"/>
              </a:solidFill>
            </a:endParaRPr>
          </a:p>
        </p:txBody>
      </p:sp>
      <p:sp>
        <p:nvSpPr>
          <p:cNvPr id="3" name="Content Placeholder 2"/>
          <p:cNvSpPr>
            <a:spLocks noGrp="1"/>
          </p:cNvSpPr>
          <p:nvPr>
            <p:ph sz="quarter" idx="1"/>
          </p:nvPr>
        </p:nvSpPr>
        <p:spPr>
          <a:xfrm>
            <a:off x="381000" y="1778000"/>
            <a:ext cx="8385048" cy="4318000"/>
          </a:xfrm>
        </p:spPr>
        <p:txBody>
          <a:bodyPr>
            <a:normAutofit/>
          </a:bodyPr>
          <a:lstStyle/>
          <a:p>
            <a:r>
              <a:rPr lang="en-US" sz="4000" dirty="0" smtClean="0"/>
              <a:t>The last military draft was held during the Vietnam War</a:t>
            </a:r>
          </a:p>
          <a:p>
            <a:r>
              <a:rPr lang="en-US" sz="4000" dirty="0" smtClean="0"/>
              <a:t>(Unofficial) wars fought since then:</a:t>
            </a:r>
          </a:p>
          <a:p>
            <a:pPr lvl="1"/>
            <a:r>
              <a:rPr lang="en-US" sz="4000" dirty="0" smtClean="0"/>
              <a:t> Deseret Storm</a:t>
            </a:r>
          </a:p>
          <a:p>
            <a:pPr lvl="1"/>
            <a:r>
              <a:rPr lang="en-US" sz="4000" dirty="0" smtClean="0"/>
              <a:t> War in Afghanistan (War on Terror)</a:t>
            </a:r>
          </a:p>
          <a:p>
            <a:pPr lvl="1"/>
            <a:r>
              <a:rPr lang="en-US" sz="4000" dirty="0" smtClean="0"/>
              <a:t> War in Iraq</a:t>
            </a:r>
            <a:endParaRPr lang="en-US" sz="4000" dirty="0"/>
          </a:p>
        </p:txBody>
      </p:sp>
    </p:spTree>
    <p:extLst>
      <p:ext uri="{BB962C8B-B14F-4D97-AF65-F5344CB8AC3E}">
        <p14:creationId xmlns:p14="http://schemas.microsoft.com/office/powerpoint/2010/main" val="3458688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Reinstating the draft</a:t>
            </a:r>
            <a:endParaRPr lang="en-US" dirty="0">
              <a:solidFill>
                <a:schemeClr val="tx1"/>
              </a:solidFill>
            </a:endParaRPr>
          </a:p>
        </p:txBody>
      </p:sp>
      <p:sp>
        <p:nvSpPr>
          <p:cNvPr id="3" name="Content Placeholder 2"/>
          <p:cNvSpPr>
            <a:spLocks noGrp="1"/>
          </p:cNvSpPr>
          <p:nvPr>
            <p:ph sz="quarter" idx="1"/>
          </p:nvPr>
        </p:nvSpPr>
        <p:spPr>
          <a:xfrm>
            <a:off x="4924334" y="1979028"/>
            <a:ext cx="4130538" cy="4495800"/>
          </a:xfrm>
        </p:spPr>
        <p:txBody>
          <a:bodyPr>
            <a:noAutofit/>
          </a:bodyPr>
          <a:lstStyle/>
          <a:p>
            <a:r>
              <a:rPr lang="en-US" sz="3200" dirty="0" smtClean="0"/>
              <a:t>Rep. Charles Rangel (D-N.Y.) re-introduces draft legislation  every year</a:t>
            </a:r>
          </a:p>
          <a:p>
            <a:r>
              <a:rPr lang="en-US" sz="3200" dirty="0" smtClean="0"/>
              <a:t>He’s a veteran of the Korean War</a:t>
            </a:r>
          </a:p>
          <a:p>
            <a:r>
              <a:rPr lang="en-US" sz="3200" dirty="0" smtClean="0"/>
              <a:t>Why would he support a draft?</a:t>
            </a:r>
            <a:endParaRPr lang="en-US" sz="3200" dirty="0"/>
          </a:p>
        </p:txBody>
      </p:sp>
      <p:pic>
        <p:nvPicPr>
          <p:cNvPr id="4" name="Picture 3" descr="CB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646" y="1961019"/>
            <a:ext cx="4489145" cy="4406725"/>
          </a:xfrm>
          <a:prstGeom prst="rect">
            <a:avLst/>
          </a:prstGeom>
        </p:spPr>
      </p:pic>
    </p:spTree>
    <p:extLst>
      <p:ext uri="{BB962C8B-B14F-4D97-AF65-F5344CB8AC3E}">
        <p14:creationId xmlns:p14="http://schemas.microsoft.com/office/powerpoint/2010/main" val="42826416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Custom 40">
      <a:dk1>
        <a:sysClr val="windowText" lastClr="000000"/>
      </a:dk1>
      <a:lt1>
        <a:srgbClr val="FFFFFF"/>
      </a:lt1>
      <a:dk2>
        <a:srgbClr val="F1F0FF"/>
      </a:dk2>
      <a:lt2>
        <a:srgbClr val="000000"/>
      </a:lt2>
      <a:accent1>
        <a:srgbClr val="002BFF"/>
      </a:accent1>
      <a:accent2>
        <a:srgbClr val="FF150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712</TotalTime>
  <Words>1092</Words>
  <Application>Microsoft Macintosh PowerPoint</Application>
  <PresentationFormat>On-screen Show (4:3)</PresentationFormat>
  <Paragraphs>136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Median</vt:lpstr>
      <vt:lpstr>Day 6: Happy 26th</vt:lpstr>
      <vt:lpstr>Calculate your expenses…</vt:lpstr>
      <vt:lpstr>Yearly expenses</vt:lpstr>
      <vt:lpstr>Tax brackets</vt:lpstr>
      <vt:lpstr>PowerPoint Presentation</vt:lpstr>
      <vt:lpstr>The U.S. military</vt:lpstr>
      <vt:lpstr>The U.S. draft</vt:lpstr>
      <vt:lpstr>The U.S. draft</vt:lpstr>
      <vt:lpstr>Reinstating the draft</vt:lpstr>
      <vt:lpstr>The draft today</vt:lpstr>
      <vt:lpstr>The draft today</vt:lpstr>
      <vt:lpstr>Women vs. the draft</vt:lpstr>
      <vt:lpstr>Women in the draft: Debate</vt:lpstr>
      <vt:lpstr>WAR</vt:lpstr>
      <vt:lpstr>To have a draft</vt:lpstr>
      <vt:lpstr>How it works</vt:lpstr>
      <vt:lpstr>Your options</vt:lpstr>
      <vt:lpstr>Report to bootcamp &amp; serve</vt:lpstr>
      <vt:lpstr>Volunteer w/o being drafted</vt:lpstr>
      <vt:lpstr>Deferments or exemptions</vt:lpstr>
      <vt:lpstr>Conscientious objection</vt:lpstr>
      <vt:lpstr>Refuse to report/jail</vt:lpstr>
      <vt:lpstr>Flee the country</vt:lpstr>
      <vt:lpstr>Enlistment bonus</vt:lpstr>
      <vt:lpstr>Exit ticket</vt:lpstr>
    </vt:vector>
  </TitlesOfParts>
  <Company>Alpine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6: Happy 26th</dc:title>
  <dc:creator>Jackie Hicken</dc:creator>
  <cp:lastModifiedBy>Jackie Hicken</cp:lastModifiedBy>
  <cp:revision>73</cp:revision>
  <dcterms:created xsi:type="dcterms:W3CDTF">2016-10-26T01:33:15Z</dcterms:created>
  <dcterms:modified xsi:type="dcterms:W3CDTF">2016-10-26T13:25:40Z</dcterms:modified>
</cp:coreProperties>
</file>