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0" r:id="rId3"/>
    <p:sldId id="262" r:id="rId4"/>
    <p:sldId id="265" r:id="rId5"/>
    <p:sldId id="263" r:id="rId6"/>
    <p:sldId id="261" r:id="rId7"/>
    <p:sldId id="264" r:id="rId8"/>
    <p:sldId id="259" r:id="rId9"/>
    <p:sldId id="267" r:id="rId10"/>
    <p:sldId id="268" r:id="rId11"/>
    <p:sldId id="260" r:id="rId12"/>
    <p:sldId id="266" r:id="rId13"/>
    <p:sldId id="269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-12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BF8C8F8-5386-2F42-9FDC-AED65B9AD780}" type="datetimeFigureOut">
              <a:rPr lang="en-US" smtClean="0"/>
              <a:t>12/5/16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70F3CA-2511-D441-92D5-BA0FB854A7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C8F8-5386-2F42-9FDC-AED65B9AD780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0F3CA-2511-D441-92D5-BA0FB854A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BF8C8F8-5386-2F42-9FDC-AED65B9AD780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070F3CA-2511-D441-92D5-BA0FB854A7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C8F8-5386-2F42-9FDC-AED65B9AD780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70F3CA-2511-D441-92D5-BA0FB854A7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C8F8-5386-2F42-9FDC-AED65B9AD780}" type="datetimeFigureOut">
              <a:rPr lang="en-US" smtClean="0"/>
              <a:t>12/5/16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070F3CA-2511-D441-92D5-BA0FB854A73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BF8C8F8-5386-2F42-9FDC-AED65B9AD780}" type="datetimeFigureOut">
              <a:rPr lang="en-US" smtClean="0"/>
              <a:t>12/5/16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070F3CA-2511-D441-92D5-BA0FB854A73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BF8C8F8-5386-2F42-9FDC-AED65B9AD780}" type="datetimeFigureOut">
              <a:rPr lang="en-US" smtClean="0"/>
              <a:t>12/5/16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070F3CA-2511-D441-92D5-BA0FB854A73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C8F8-5386-2F42-9FDC-AED65B9AD780}" type="datetimeFigureOut">
              <a:rPr lang="en-US" smtClean="0"/>
              <a:t>12/5/16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70F3CA-2511-D441-92D5-BA0FB854A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C8F8-5386-2F42-9FDC-AED65B9AD780}" type="datetimeFigureOut">
              <a:rPr lang="en-US" smtClean="0"/>
              <a:t>12/5/16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70F3CA-2511-D441-92D5-BA0FB854A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C8F8-5386-2F42-9FDC-AED65B9AD780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70F3CA-2511-D441-92D5-BA0FB854A73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BF8C8F8-5386-2F42-9FDC-AED65B9AD780}" type="datetimeFigureOut">
              <a:rPr lang="en-US" smtClean="0"/>
              <a:t>12/5/16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070F3CA-2511-D441-92D5-BA0FB854A73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BF8C8F8-5386-2F42-9FDC-AED65B9AD780}" type="datetimeFigureOut">
              <a:rPr lang="en-US" smtClean="0"/>
              <a:t>12/5/16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070F3CA-2511-D441-92D5-BA0FB854A7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8: Happy 30</a:t>
            </a:r>
            <a:r>
              <a:rPr lang="en-US" baseline="30000" dirty="0" smtClean="0"/>
              <a:t>th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Now it gets real</a:t>
            </a:r>
            <a:r>
              <a:rPr lang="is-I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51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The stork is coming</a:t>
            </a:r>
            <a:r>
              <a:rPr lang="is-IS" dirty="0" smtClean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If you get an ODD number</a:t>
            </a:r>
            <a:r>
              <a:rPr lang="is-IS" sz="3500" dirty="0" smtClean="0"/>
              <a:t>…</a:t>
            </a:r>
          </a:p>
          <a:p>
            <a:pPr lvl="1"/>
            <a:r>
              <a:rPr lang="en-US" sz="3500" dirty="0" smtClean="0"/>
              <a:t> Congratulations on your new baby!</a:t>
            </a:r>
          </a:p>
          <a:p>
            <a:r>
              <a:rPr lang="en-US" sz="3500" dirty="0" smtClean="0"/>
              <a:t>Roll again:</a:t>
            </a:r>
          </a:p>
          <a:p>
            <a:pPr lvl="1"/>
            <a:r>
              <a:rPr lang="en-US" sz="3500" dirty="0" smtClean="0"/>
              <a:t> Odd number = boy</a:t>
            </a:r>
          </a:p>
          <a:p>
            <a:pPr lvl="1"/>
            <a:r>
              <a:rPr lang="en-US" sz="3500" dirty="0" smtClean="0"/>
              <a:t> Even number = girl</a:t>
            </a:r>
          </a:p>
          <a:p>
            <a:r>
              <a:rPr lang="en-US" sz="3500" dirty="0" smtClean="0"/>
              <a:t>Name your baby! </a:t>
            </a:r>
            <a:endParaRPr lang="en-US" sz="3500" dirty="0"/>
          </a:p>
          <a:p>
            <a:pPr lvl="1"/>
            <a:r>
              <a:rPr lang="en-US" sz="3500" dirty="0" smtClean="0"/>
              <a:t> Names must be OK’d by the government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516553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Child costs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3077" y="1600200"/>
            <a:ext cx="8432971" cy="481274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000" dirty="0" smtClean="0"/>
              <a:t>Hospital costs: $10,000</a:t>
            </a:r>
          </a:p>
          <a:p>
            <a:pPr lvl="1">
              <a:lnSpc>
                <a:spcPct val="110000"/>
              </a:lnSpc>
            </a:pPr>
            <a:r>
              <a:rPr lang="en-US" sz="3000" dirty="0" smtClean="0"/>
              <a:t>If your deductible is $6,000 (for example), you pay $6,000 and insurance will cover the rest</a:t>
            </a:r>
          </a:p>
          <a:p>
            <a:pPr>
              <a:lnSpc>
                <a:spcPct val="110000"/>
              </a:lnSpc>
            </a:pPr>
            <a:r>
              <a:rPr lang="en-US" sz="3000" dirty="0" smtClean="0"/>
              <a:t>Cost of child = $13,000 for ages 0-1</a:t>
            </a:r>
          </a:p>
          <a:p>
            <a:pPr>
              <a:lnSpc>
                <a:spcPct val="110000"/>
              </a:lnSpc>
            </a:pPr>
            <a:r>
              <a:rPr lang="en-US" sz="3000" dirty="0" smtClean="0"/>
              <a:t>You will get a $1,000 new baby tax credit (minus $1,000 from your taxes)</a:t>
            </a:r>
          </a:p>
          <a:p>
            <a:pPr>
              <a:lnSpc>
                <a:spcPct val="110000"/>
              </a:lnSpc>
            </a:pPr>
            <a:r>
              <a:rPr lang="en-US" sz="3000" dirty="0" smtClean="0"/>
              <a:t>You will get another $1,000 for a child tax credit</a:t>
            </a:r>
          </a:p>
          <a:p>
            <a:pPr>
              <a:lnSpc>
                <a:spcPct val="110000"/>
              </a:lnSpc>
            </a:pPr>
            <a:r>
              <a:rPr lang="en-US" sz="3000" dirty="0" smtClean="0"/>
              <a:t>You will get $4,000 off for a dependent tax credit</a:t>
            </a:r>
          </a:p>
        </p:txBody>
      </p:sp>
    </p:spTree>
    <p:extLst>
      <p:ext uri="{BB962C8B-B14F-4D97-AF65-F5344CB8AC3E}">
        <p14:creationId xmlns:p14="http://schemas.microsoft.com/office/powerpoint/2010/main" val="4043284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Stay-at-home vs. working 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990" y="1704305"/>
            <a:ext cx="8537058" cy="44958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4600" dirty="0" smtClean="0"/>
              <a:t> IF you choose to go with daycare, it will cost you $10,000 per year</a:t>
            </a:r>
          </a:p>
          <a:p>
            <a:pPr>
              <a:lnSpc>
                <a:spcPct val="110000"/>
              </a:lnSpc>
            </a:pPr>
            <a:r>
              <a:rPr lang="en-US" sz="4600" dirty="0"/>
              <a:t> IF you choose to have one working parent, divide your income in half from here on out</a:t>
            </a:r>
          </a:p>
          <a:p>
            <a:pPr>
              <a:lnSpc>
                <a:spcPct val="110000"/>
              </a:lnSpc>
            </a:pPr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val="2408892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639095"/>
            <a:ext cx="7123113" cy="1673225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rgbClr val="000000"/>
                </a:solidFill>
              </a:rPr>
              <a:t>Voting &amp; what to expect</a:t>
            </a:r>
            <a:endParaRPr lang="en-US" sz="3500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ELECTION 2016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348833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Ways to vote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 Absentee ballot </a:t>
            </a:r>
            <a:r>
              <a:rPr lang="en-US" sz="4000" dirty="0" smtClean="0"/>
              <a:t>— if you leave home (mission, military, college, study abroad, etc.), you can still vote for your home area by requesting these</a:t>
            </a:r>
          </a:p>
          <a:p>
            <a:r>
              <a:rPr lang="en-US" sz="4000" b="1" dirty="0" smtClean="0"/>
              <a:t> Vote by mail</a:t>
            </a:r>
            <a:r>
              <a:rPr lang="en-US" sz="4000" dirty="0" smtClean="0"/>
              <a:t> — Some areas of Utah do voting by mail, so they’ll send your ballot to you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42705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What you vote for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6537" y="1624058"/>
            <a:ext cx="8766048" cy="4934636"/>
          </a:xfrm>
        </p:spPr>
        <p:txBody>
          <a:bodyPr numCol="2">
            <a:noAutofit/>
          </a:bodyPr>
          <a:lstStyle/>
          <a:p>
            <a:pPr lvl="1"/>
            <a:r>
              <a:rPr lang="en-US" sz="2900" dirty="0" smtClean="0"/>
              <a:t>U.S. </a:t>
            </a:r>
            <a:r>
              <a:rPr lang="en-US" sz="2900" dirty="0"/>
              <a:t>p</a:t>
            </a:r>
            <a:r>
              <a:rPr lang="en-US" sz="2900" dirty="0" smtClean="0"/>
              <a:t>resident</a:t>
            </a:r>
          </a:p>
          <a:p>
            <a:pPr lvl="1"/>
            <a:r>
              <a:rPr lang="en-US" sz="2900" dirty="0" smtClean="0"/>
              <a:t>Senator for D.C.</a:t>
            </a:r>
          </a:p>
          <a:p>
            <a:pPr lvl="1"/>
            <a:r>
              <a:rPr lang="en-US" sz="2900" dirty="0" smtClean="0"/>
              <a:t>Representative for D.C.</a:t>
            </a:r>
          </a:p>
          <a:p>
            <a:pPr lvl="1"/>
            <a:r>
              <a:rPr lang="en-US" sz="2900" dirty="0" smtClean="0"/>
              <a:t>Governor</a:t>
            </a:r>
          </a:p>
          <a:p>
            <a:pPr lvl="1"/>
            <a:r>
              <a:rPr lang="en-US" sz="2900" dirty="0" smtClean="0"/>
              <a:t>Attorney General</a:t>
            </a:r>
          </a:p>
          <a:p>
            <a:pPr lvl="1"/>
            <a:r>
              <a:rPr lang="en-US" sz="2900" dirty="0" smtClean="0"/>
              <a:t>State Auditor</a:t>
            </a:r>
          </a:p>
          <a:p>
            <a:pPr lvl="1"/>
            <a:r>
              <a:rPr lang="en-US" sz="2900" dirty="0" smtClean="0"/>
              <a:t>State Treasurer</a:t>
            </a:r>
          </a:p>
          <a:p>
            <a:pPr lvl="1"/>
            <a:r>
              <a:rPr lang="en-US" sz="2900" dirty="0" smtClean="0"/>
              <a:t>Utah House of Representatives</a:t>
            </a:r>
          </a:p>
          <a:p>
            <a:pPr lvl="1"/>
            <a:r>
              <a:rPr lang="en-US" sz="2900" dirty="0" smtClean="0"/>
              <a:t>Utah Senate</a:t>
            </a:r>
          </a:p>
          <a:p>
            <a:pPr lvl="1"/>
            <a:r>
              <a:rPr lang="en-US" sz="2900" dirty="0" smtClean="0"/>
              <a:t>Utah State School Board</a:t>
            </a:r>
          </a:p>
          <a:p>
            <a:pPr lvl="1"/>
            <a:r>
              <a:rPr lang="en-US" sz="2900" dirty="0" smtClean="0"/>
              <a:t>County Commission</a:t>
            </a:r>
          </a:p>
          <a:p>
            <a:pPr lvl="1"/>
            <a:r>
              <a:rPr lang="en-US" sz="2900" dirty="0" smtClean="0"/>
              <a:t>State judges</a:t>
            </a:r>
          </a:p>
          <a:p>
            <a:pPr lvl="1"/>
            <a:r>
              <a:rPr lang="en-US" sz="2900" dirty="0" smtClean="0"/>
              <a:t>Local judges</a:t>
            </a:r>
          </a:p>
          <a:p>
            <a:pPr lvl="1"/>
            <a:r>
              <a:rPr lang="en-US" sz="2900" dirty="0" smtClean="0"/>
              <a:t>Amendments</a:t>
            </a:r>
          </a:p>
          <a:p>
            <a:pPr lvl="1"/>
            <a:r>
              <a:rPr lang="en-US" sz="2900" dirty="0" smtClean="0"/>
              <a:t>Referendums</a:t>
            </a:r>
          </a:p>
          <a:p>
            <a:pPr lvl="1"/>
            <a:r>
              <a:rPr lang="en-US" sz="2900" dirty="0" smtClean="0"/>
              <a:t>Initiatives</a:t>
            </a:r>
          </a:p>
          <a:p>
            <a:pPr lvl="1"/>
            <a:r>
              <a:rPr lang="en-US" sz="2900" dirty="0" smtClean="0"/>
              <a:t>Bonds</a:t>
            </a:r>
          </a:p>
          <a:p>
            <a:pPr lvl="1"/>
            <a:endParaRPr lang="en-US" sz="2900" dirty="0" smtClean="0"/>
          </a:p>
          <a:p>
            <a:pPr lvl="1"/>
            <a:endParaRPr lang="en-US" sz="2900" dirty="0" smtClean="0"/>
          </a:p>
        </p:txBody>
      </p:sp>
    </p:spTree>
    <p:extLst>
      <p:ext uri="{BB962C8B-B14F-4D97-AF65-F5344CB8AC3E}">
        <p14:creationId xmlns:p14="http://schemas.microsoft.com/office/powerpoint/2010/main" val="1149249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Ballot definitions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3894" y="1600200"/>
            <a:ext cx="8412154" cy="502095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000" b="1" dirty="0" smtClean="0"/>
              <a:t>Amendments: </a:t>
            </a:r>
            <a:r>
              <a:rPr lang="en-US" sz="3000" dirty="0" smtClean="0"/>
              <a:t>Changes to Utah’s constitution have to be OK’d by a majority of the state’s population</a:t>
            </a:r>
          </a:p>
          <a:p>
            <a:pPr>
              <a:lnSpc>
                <a:spcPct val="110000"/>
              </a:lnSpc>
            </a:pPr>
            <a:r>
              <a:rPr lang="en-US" sz="3000" b="1" dirty="0" smtClean="0"/>
              <a:t>Referendum: </a:t>
            </a:r>
            <a:r>
              <a:rPr lang="en-US" sz="3000" dirty="0" smtClean="0"/>
              <a:t>When a law passed by the legislature is submitted to voters for approval or rejection</a:t>
            </a:r>
          </a:p>
          <a:p>
            <a:pPr>
              <a:lnSpc>
                <a:spcPct val="110000"/>
              </a:lnSpc>
            </a:pPr>
            <a:r>
              <a:rPr lang="en-US" sz="3000" b="1" dirty="0" smtClean="0"/>
              <a:t>Initiative: </a:t>
            </a:r>
            <a:r>
              <a:rPr lang="en-US" sz="3000" dirty="0" smtClean="0"/>
              <a:t>A citizen-initiated process to get a law passed. </a:t>
            </a:r>
            <a:r>
              <a:rPr lang="en-US" sz="3000" dirty="0"/>
              <a:t>C</a:t>
            </a:r>
            <a:r>
              <a:rPr lang="en-US" sz="3000" dirty="0" smtClean="0"/>
              <a:t>itizens propose legislation and meet certain standards to get initiative on the ballot</a:t>
            </a:r>
          </a:p>
          <a:p>
            <a:pPr>
              <a:lnSpc>
                <a:spcPct val="110000"/>
              </a:lnSpc>
            </a:pPr>
            <a:r>
              <a:rPr lang="en-US" sz="3000" b="1" dirty="0" smtClean="0"/>
              <a:t>Bond: </a:t>
            </a:r>
            <a:r>
              <a:rPr lang="en-US" sz="3000" dirty="0" smtClean="0"/>
              <a:t>Citizens can approve or reject spending on a proposed project</a:t>
            </a:r>
          </a:p>
          <a:p>
            <a:pPr>
              <a:lnSpc>
                <a:spcPct val="110000"/>
              </a:lnSpc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654458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INCOME SEGREGATION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4711" y="1600200"/>
            <a:ext cx="8391337" cy="4495800"/>
          </a:xfrm>
        </p:spPr>
        <p:txBody>
          <a:bodyPr>
            <a:normAutofit/>
          </a:bodyPr>
          <a:lstStyle/>
          <a:p>
            <a:r>
              <a:rPr lang="en-US" sz="3300" dirty="0" smtClean="0"/>
              <a:t>Today in America, where you live (sit) is often determined by how much money you make</a:t>
            </a:r>
          </a:p>
          <a:p>
            <a:endParaRPr lang="en-US" sz="33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968272"/>
              </p:ext>
            </p:extLst>
          </p:nvPr>
        </p:nvGraphicFramePr>
        <p:xfrm>
          <a:off x="571015" y="2894153"/>
          <a:ext cx="7948736" cy="35885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3592"/>
                <a:gridCol w="993592"/>
                <a:gridCol w="993592"/>
                <a:gridCol w="993592"/>
                <a:gridCol w="993592"/>
                <a:gridCol w="993592"/>
                <a:gridCol w="993592"/>
                <a:gridCol w="993592"/>
              </a:tblGrid>
              <a:tr h="71770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770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770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770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770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6845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Tax brackets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5975" y="1600199"/>
            <a:ext cx="8935106" cy="4995959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Single-person tax brackets:</a:t>
            </a:r>
          </a:p>
          <a:p>
            <a:pPr lvl="1"/>
            <a:r>
              <a:rPr lang="en-US" sz="2800" dirty="0" smtClean="0"/>
              <a:t>$15,080 = 17.65% of your paycheck</a:t>
            </a:r>
          </a:p>
          <a:p>
            <a:pPr lvl="1"/>
            <a:r>
              <a:rPr lang="en-US" sz="2800" dirty="0" smtClean="0"/>
              <a:t>$20,800 = 22.65% of your paycheck</a:t>
            </a:r>
          </a:p>
          <a:p>
            <a:pPr lvl="1"/>
            <a:r>
              <a:rPr lang="en-US" sz="2800" dirty="0" smtClean="0"/>
              <a:t>$49,920-$50,000 = 32.65% of your paycheck</a:t>
            </a:r>
          </a:p>
          <a:p>
            <a:pPr lvl="2"/>
            <a:r>
              <a:rPr lang="en-US" sz="2800" dirty="0" smtClean="0"/>
              <a:t>WAIT! Subtract $4000 from your taxes</a:t>
            </a:r>
          </a:p>
          <a:p>
            <a:r>
              <a:rPr lang="en-US" sz="2800" b="1" dirty="0" smtClean="0"/>
              <a:t>Married tax brackets:</a:t>
            </a:r>
          </a:p>
          <a:p>
            <a:pPr lvl="1"/>
            <a:r>
              <a:rPr lang="en-US" sz="2500" dirty="0" smtClean="0"/>
              <a:t>&lt;$18,550 combined = 17.65% of your paycheck</a:t>
            </a:r>
          </a:p>
          <a:p>
            <a:pPr lvl="1"/>
            <a:r>
              <a:rPr lang="en-US" sz="2500" dirty="0" smtClean="0"/>
              <a:t>$18,550-$75,000 = 22.65% of your paycheck</a:t>
            </a:r>
          </a:p>
          <a:p>
            <a:pPr lvl="1"/>
            <a:r>
              <a:rPr lang="en-US" sz="2500" dirty="0" smtClean="0"/>
              <a:t>$75,000-$151,000 = 32.65% of your paycheck</a:t>
            </a:r>
          </a:p>
          <a:p>
            <a:pPr lvl="2"/>
            <a:r>
              <a:rPr lang="en-US" sz="2800" dirty="0" smtClean="0"/>
              <a:t>WAIT! Subtract $8,000 from your taxes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4187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Housing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37937" y="1753825"/>
            <a:ext cx="5028841" cy="474240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sz="3500" dirty="0" smtClean="0"/>
              <a:t>1. Rent an apartment with 6 roommates and shared rooms: $3,324 per year</a:t>
            </a:r>
          </a:p>
          <a:p>
            <a:pPr>
              <a:lnSpc>
                <a:spcPct val="120000"/>
              </a:lnSpc>
            </a:pPr>
            <a:r>
              <a:rPr lang="en-US" sz="3500" dirty="0" smtClean="0"/>
              <a:t>2. Rent an apartment with 3 roommates and single rooms: $3,744 per year</a:t>
            </a:r>
          </a:p>
          <a:p>
            <a:pPr>
              <a:lnSpc>
                <a:spcPct val="120000"/>
              </a:lnSpc>
            </a:pPr>
            <a:r>
              <a:rPr lang="en-US" sz="3500" dirty="0" smtClean="0"/>
              <a:t>3. Rent your own apartment for $10,800 per year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2505" y="3248103"/>
            <a:ext cx="3419239" cy="12311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700" dirty="0" smtClean="0"/>
              <a:t>Married couples: $7,200 per year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1203937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Food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0393" y="1600199"/>
            <a:ext cx="5257831" cy="5062601"/>
          </a:xfrm>
        </p:spPr>
        <p:txBody>
          <a:bodyPr>
            <a:normAutofit/>
          </a:bodyPr>
          <a:lstStyle/>
          <a:p>
            <a:r>
              <a:rPr lang="en-US" dirty="0"/>
              <a:t>Men:</a:t>
            </a:r>
          </a:p>
          <a:p>
            <a:pPr lvl="1"/>
            <a:r>
              <a:rPr lang="en-US" dirty="0"/>
              <a:t>Thrifty plan: $174 per month</a:t>
            </a:r>
          </a:p>
          <a:p>
            <a:pPr lvl="1"/>
            <a:r>
              <a:rPr lang="en-US" dirty="0"/>
              <a:t>Low-cost plan: $243 per month</a:t>
            </a:r>
          </a:p>
          <a:p>
            <a:pPr lvl="1"/>
            <a:r>
              <a:rPr lang="en-US" dirty="0"/>
              <a:t>Moderate plan: $310 per month</a:t>
            </a:r>
          </a:p>
          <a:p>
            <a:pPr lvl="1"/>
            <a:r>
              <a:rPr lang="en-US" dirty="0"/>
              <a:t>Liberal plan: $358 per month</a:t>
            </a:r>
          </a:p>
          <a:p>
            <a:r>
              <a:rPr lang="en-US" dirty="0"/>
              <a:t>Women:</a:t>
            </a:r>
          </a:p>
          <a:p>
            <a:pPr lvl="1"/>
            <a:r>
              <a:rPr lang="en-US" dirty="0"/>
              <a:t>Thrifty plan: $166 per month</a:t>
            </a:r>
          </a:p>
          <a:p>
            <a:pPr lvl="1"/>
            <a:r>
              <a:rPr lang="en-US" dirty="0"/>
              <a:t>Low-cost plan: $207 per month</a:t>
            </a:r>
          </a:p>
          <a:p>
            <a:pPr lvl="1"/>
            <a:r>
              <a:rPr lang="en-US" dirty="0"/>
              <a:t>Moderate plan: $250 per month</a:t>
            </a:r>
          </a:p>
          <a:p>
            <a:pPr lvl="1"/>
            <a:r>
              <a:rPr lang="en-US" dirty="0"/>
              <a:t>Liberal plan: $309 per month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24761" y="3123177"/>
            <a:ext cx="3190252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Married couples: $300 per month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40357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Car insurance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896031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Single people</a:t>
            </a:r>
          </a:p>
          <a:p>
            <a:pPr lvl="1"/>
            <a:r>
              <a:rPr lang="en-US" sz="3000" dirty="0" smtClean="0"/>
              <a:t>Car insurance is $2,000 a year</a:t>
            </a:r>
          </a:p>
          <a:p>
            <a:pPr lvl="1"/>
            <a:r>
              <a:rPr lang="en-US" sz="3000" dirty="0" smtClean="0"/>
              <a:t>Bus = $2,376 per year</a:t>
            </a:r>
          </a:p>
          <a:p>
            <a:pPr lvl="1"/>
            <a:r>
              <a:rPr lang="en-US" sz="3000" dirty="0" smtClean="0"/>
              <a:t>Bike = one-time cost of $300</a:t>
            </a:r>
          </a:p>
          <a:p>
            <a:endParaRPr lang="en-US" sz="1100" dirty="0"/>
          </a:p>
          <a:p>
            <a:r>
              <a:rPr lang="en-US" b="1" dirty="0" smtClean="0"/>
              <a:t>Married people: </a:t>
            </a:r>
          </a:p>
          <a:p>
            <a:pPr lvl="1"/>
            <a:r>
              <a:rPr lang="en-US" sz="3000" dirty="0"/>
              <a:t> E</a:t>
            </a:r>
            <a:r>
              <a:rPr lang="en-US" sz="3000" dirty="0" smtClean="0"/>
              <a:t>xpensive </a:t>
            </a:r>
            <a:r>
              <a:rPr lang="en-US" sz="3000" dirty="0"/>
              <a:t>car + </a:t>
            </a:r>
            <a:r>
              <a:rPr lang="en-US" sz="3000" dirty="0" smtClean="0"/>
              <a:t>cheap </a:t>
            </a:r>
            <a:r>
              <a:rPr lang="en-US" sz="3000" dirty="0"/>
              <a:t>car = $500 a year total</a:t>
            </a:r>
          </a:p>
          <a:p>
            <a:pPr lvl="1"/>
            <a:r>
              <a:rPr lang="en-US" sz="3000" dirty="0"/>
              <a:t> IF you have the cheap car + bike = $250 a year</a:t>
            </a:r>
          </a:p>
          <a:p>
            <a:pPr lvl="1"/>
            <a:r>
              <a:rPr lang="en-US" sz="3000" dirty="0"/>
              <a:t> IF you have the bus + bike = $2,376 a year</a:t>
            </a:r>
          </a:p>
          <a:p>
            <a:pPr lvl="1"/>
            <a:r>
              <a:rPr lang="en-US" sz="3000" dirty="0"/>
              <a:t> IF you have the bus + bus = $4,752 a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872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Health insurance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833567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 RATE HIKE!</a:t>
            </a:r>
          </a:p>
          <a:p>
            <a:r>
              <a:rPr lang="en-US" sz="3300" dirty="0" smtClean="0"/>
              <a:t>Because the Affordable Health Care Act includes so many “free” things, the costs get passed along to you</a:t>
            </a:r>
          </a:p>
          <a:p>
            <a:r>
              <a:rPr lang="en-US" sz="3300" dirty="0" smtClean="0"/>
              <a:t>Divide your rate in half ($5,000 = $2,500)</a:t>
            </a:r>
          </a:p>
          <a:p>
            <a:r>
              <a:rPr lang="en-US" sz="3300" dirty="0" smtClean="0"/>
              <a:t>Add the new number to your old rate ($5,000 + $2,500)</a:t>
            </a:r>
          </a:p>
          <a:p>
            <a:r>
              <a:rPr lang="en-US" sz="3300" dirty="0" smtClean="0"/>
              <a:t>That is your new health insurance cost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2635483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Stay-at-home vs. working parents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29" y="1600199"/>
            <a:ext cx="8370519" cy="483356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3300" dirty="0" smtClean="0"/>
              <a:t>Traditionally, moms (used to) stay home w/kids</a:t>
            </a:r>
          </a:p>
          <a:p>
            <a:pPr>
              <a:lnSpc>
                <a:spcPct val="120000"/>
              </a:lnSpc>
            </a:pPr>
            <a:r>
              <a:rPr lang="en-US" sz="3300" dirty="0" smtClean="0"/>
              <a:t>71% of American moms work outside the home</a:t>
            </a:r>
          </a:p>
          <a:p>
            <a:pPr>
              <a:lnSpc>
                <a:spcPct val="120000"/>
              </a:lnSpc>
            </a:pPr>
            <a:r>
              <a:rPr lang="en-US" sz="3300" dirty="0" smtClean="0"/>
              <a:t>Stay-at-home moms tend to be immigrants who are less educated and poorer</a:t>
            </a:r>
          </a:p>
          <a:p>
            <a:pPr>
              <a:lnSpc>
                <a:spcPct val="120000"/>
              </a:lnSpc>
            </a:pPr>
            <a:r>
              <a:rPr lang="en-US" sz="3300" dirty="0" smtClean="0"/>
              <a:t>There are mixed scientific results on whether or not having a stay-at-home parent is really beneficial to children</a:t>
            </a:r>
          </a:p>
        </p:txBody>
      </p:sp>
    </p:spTree>
    <p:extLst>
      <p:ext uri="{BB962C8B-B14F-4D97-AF65-F5344CB8AC3E}">
        <p14:creationId xmlns:p14="http://schemas.microsoft.com/office/powerpoint/2010/main" val="2282521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Adulthood hits</a:t>
            </a:r>
            <a:r>
              <a:rPr lang="is-IS" dirty="0" smtClean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60000"/>
              </a:lnSpc>
              <a:buNone/>
            </a:pPr>
            <a:endParaRPr lang="en-US" sz="5000" dirty="0" smtClean="0"/>
          </a:p>
          <a:p>
            <a:pPr marL="0" indent="0" algn="ctr">
              <a:lnSpc>
                <a:spcPct val="60000"/>
              </a:lnSpc>
              <a:buNone/>
            </a:pPr>
            <a:r>
              <a:rPr lang="en-US" sz="20000" dirty="0" smtClean="0"/>
              <a:t>Time to roll!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324527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Custom 40">
      <a:dk1>
        <a:sysClr val="windowText" lastClr="000000"/>
      </a:dk1>
      <a:lt1>
        <a:srgbClr val="FFFFFF"/>
      </a:lt1>
      <a:dk2>
        <a:srgbClr val="F1F0FF"/>
      </a:dk2>
      <a:lt2>
        <a:srgbClr val="000000"/>
      </a:lt2>
      <a:accent1>
        <a:srgbClr val="002BFF"/>
      </a:accent1>
      <a:accent2>
        <a:srgbClr val="FF1500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1149</TotalTime>
  <Words>757</Words>
  <Application>Microsoft Macintosh PowerPoint</Application>
  <PresentationFormat>On-screen Show (4:3)</PresentationFormat>
  <Paragraphs>103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Day 8: Happy 30th!</vt:lpstr>
      <vt:lpstr>INCOME SEGREGATION</vt:lpstr>
      <vt:lpstr>Tax brackets</vt:lpstr>
      <vt:lpstr>Housing</vt:lpstr>
      <vt:lpstr>Food</vt:lpstr>
      <vt:lpstr>Car insurance</vt:lpstr>
      <vt:lpstr>Health insurance</vt:lpstr>
      <vt:lpstr>Stay-at-home vs. working parents</vt:lpstr>
      <vt:lpstr>Adulthood hits…</vt:lpstr>
      <vt:lpstr>The stork is coming…</vt:lpstr>
      <vt:lpstr>Child costs</vt:lpstr>
      <vt:lpstr>Stay-at-home vs. working parents</vt:lpstr>
      <vt:lpstr>ELECTION 2016</vt:lpstr>
      <vt:lpstr>Ways to vote</vt:lpstr>
      <vt:lpstr>What you vote for</vt:lpstr>
      <vt:lpstr>Ballot definitions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8: Happy 30th!</dc:title>
  <dc:creator>Jackie Hicken</dc:creator>
  <cp:lastModifiedBy>Jackie Hicken</cp:lastModifiedBy>
  <cp:revision>63</cp:revision>
  <dcterms:created xsi:type="dcterms:W3CDTF">2016-11-01T01:11:02Z</dcterms:created>
  <dcterms:modified xsi:type="dcterms:W3CDTF">2016-12-06T04:05:22Z</dcterms:modified>
</cp:coreProperties>
</file>